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Playfair Display"/>
      <p:regular r:id="rId88"/>
      <p:bold r:id="rId89"/>
      <p:italic r:id="rId90"/>
      <p:boldItalic r:id="rId91"/>
    </p:embeddedFont>
    <p:embeddedFont>
      <p:font typeface="Montserrat"/>
      <p:regular r:id="rId92"/>
      <p:bold r:id="rId93"/>
      <p:italic r:id="rId94"/>
      <p:boldItalic r:id="rId95"/>
    </p:embeddedFont>
    <p:embeddedFont>
      <p:font typeface="Oswal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ngrid dini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3CCB77-1472-4A38-BD16-B69225CAC834}">
  <a:tblStyle styleId="{883CCB77-1472-4A38-BD16-B69225CAC8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Montserrat-boldItalic.fntdata"/><Relationship Id="rId94" Type="http://schemas.openxmlformats.org/officeDocument/2006/relationships/font" Target="fonts/Montserrat-italic.fntdata"/><Relationship Id="rId97" Type="http://schemas.openxmlformats.org/officeDocument/2006/relationships/font" Target="fonts/Oswald-bold.fntdata"/><Relationship Id="rId96"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layfairDisplay-boldItalic.fntdata"/><Relationship Id="rId90" Type="http://schemas.openxmlformats.org/officeDocument/2006/relationships/font" Target="fonts/PlayfairDisplay-italic.fntdata"/><Relationship Id="rId93" Type="http://schemas.openxmlformats.org/officeDocument/2006/relationships/font" Target="fonts/Montserrat-bold.fntdata"/><Relationship Id="rId92" Type="http://schemas.openxmlformats.org/officeDocument/2006/relationships/font" Target="fonts/Montserrat-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PlayfairDisplay-regular.fntdata"/><Relationship Id="rId87" Type="http://schemas.openxmlformats.org/officeDocument/2006/relationships/slide" Target="slides/slide80.xml"/><Relationship Id="rId89" Type="http://schemas.openxmlformats.org/officeDocument/2006/relationships/font" Target="fonts/PlayfairDisplay-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11T22:59:29.843">
    <p:pos x="6000" y="0"/>
    <p:text>are there consistent patterns? • is there a significant trend? • is seasonality important? • is there evidence of the presence of business cycles? • are there any outliers in the data that need to be explained by those with expert knowledge?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aa655e779_3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30aa655e779_3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b8ead6c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b8ead6c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aa655e77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aa655e77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aa655e77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aa655e77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aa655e77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aa655e77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b8ead6c8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b8ead6c8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aa655e77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aa655e77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b8ead6c8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b8ead6c8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b8ead6c8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b8ead6c8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b8ead6c8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b8ead6c8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b8ead6c8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b8ead6c8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aa655e779_3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aa655e779_3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aa655e77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aa655e77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b8ead6c8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b8ead6c8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aa655e77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aa655e77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b8ead6c8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0b8ead6c8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b8ead6c8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0b8ead6c8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b8ead6c8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b8ead6c8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b8ead6c82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b8ead6c8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b8ead6c8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0b8ead6c8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b8ead6c8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b8ead6c8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b8ead6c8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b8ead6c8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aa655e77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aa655e77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b8ead6c8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0b8ead6c8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b8ead6c8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b8ead6c8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0aa655e779_3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0aa655e779_3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b8ead6c8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0b8ead6c8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b8ead6c82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0b8ead6c82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b8ead6c82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g30b8ead6c82_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b8ead6c82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g30b8ead6c82_0_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0b8ead6c8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0b8ead6c8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b8ead6c82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30b8ead6c82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0b8ead6c82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30b8ead6c82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d3910da2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d3910da2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0b8ead6c82_0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0b8ead6c82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b8ead6c82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0b8ead6c82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0b8ead6c82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g30b8ead6c82_0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d5e0baa8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cd5e0baa8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These helper functions were provided by the UK Biobank and not developed by the paper authors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cd3910da2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cd3910da2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0ab83486c3_1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0ab83486c3_1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Missing Values had been dropped!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aa655e779_3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aa655e779_3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These helper functions were provided by the UK Biobank and not developed by the paper authors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b8ead6c8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b8ead6c8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These helper functions were provided by the UK Biobank and not developed by the paper authors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cd5e0baa8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cd5e0baa8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Missing Values had been dropped!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d5e0baa8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cd5e0baa8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One-hot encoding indicates presence or absence of some feature, and the label encoding indicates </a:t>
            </a:r>
            <a:r>
              <a:rPr lang="pt-PT"/>
              <a:t>meaningful</a:t>
            </a:r>
            <a:r>
              <a:rPr lang="pt-PT"/>
              <a:t> order throughout the column.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b8ead6c8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b8ead6c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d5e0baa8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cd5e0baa8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Correlation matrix greater than 0.4 with mental impairment and heart diseases selected + those variables in the slides.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0aa655e779_4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0aa655e779_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Correlation matrix greater than 0.4 with mental impairment and heart diseases selected + those variables in the slides.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aa655e779_4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aa655e779_4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Correlation matrix greater than 0.4 with mental impairment and heart diseases selected + those variables in the slides.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cd3910da2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cd3910da2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0aa655e779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0aa655e779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Missing Values had been dropped!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0aa655e779_3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0aa655e779_3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Missing Values had been dropped!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0aa655e779_3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0aa655e779_3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Missing Values had been dropped!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0aa655e779_3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0aa655e779_3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Missing Values had been dropped!</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0aa655e779_3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0aa655e779_3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500">
                <a:solidFill>
                  <a:srgbClr val="1F1F1F"/>
                </a:solidFill>
                <a:highlight>
                  <a:srgbClr val="FFFFFF"/>
                </a:highlight>
              </a:rPr>
              <a:t>“Gross Domestic Product" and represents </a:t>
            </a:r>
            <a:r>
              <a:rPr lang="pt-PT" sz="1500">
                <a:solidFill>
                  <a:srgbClr val="040C28"/>
                </a:solidFill>
                <a:highlight>
                  <a:srgbClr val="FFFFFF"/>
                </a:highlight>
              </a:rPr>
              <a:t>the total monetary value of all final goods and services produced (and sold on the market) within a country during a period of time (typically 1 year)</a:t>
            </a:r>
            <a:r>
              <a:rPr lang="pt-PT" sz="1500">
                <a:solidFill>
                  <a:srgbClr val="1F1F1F"/>
                </a:solidFill>
                <a:highlight>
                  <a:srgbClr val="FFFFFF"/>
                </a:highlight>
              </a:rPr>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0aa655e779_3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0aa655e779_3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Remember to say that it is a linear relationship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b136f7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b136f75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0b8ead6c8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0b8ead6c8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Remember to say that it is a linear relationship</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0aa655e779_3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0aa655e779_3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0aa655e779_3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0aa655e779_3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Remember to say that it is a linear relationship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0aa655e779_3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0aa655e779_3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Combined separate variables that should be only one.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0aa655e779_3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0aa655e779_3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0aa655e779_3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0aa655e779_3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0aa655e779_3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0aa655e779_3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0aa655e779_3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0aa655e779_3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Baseline not so bad, but by chance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0aa655e779_3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0aa655e779_3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Multiple models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0aa655e779_3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0aa655e779_3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b8ead6c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b8ead6c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0aa655e779_3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0aa655e779_3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0aa655e779_3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0aa655e779_3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aa655e779_3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0aa655e779_3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aa655e779_3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aa655e779_3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0aa655e779_4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0aa655e779_4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Combined separate variables that should be only one.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0aa655e779_4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0aa655e779_45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Combined separate variables that should be only one.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0aa655e779_4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0aa655e779_4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Combined separate variables that should be only one.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0aa655e779_4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0aa655e779_4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Combined separate variables that should be only one.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0aa655e779_4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0aa655e779_4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Combined separate variables that should be only one.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0aa655e779_3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0aa655e779_3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Also the horizon belongs to the covid period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b8ead6c8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b8ead6c8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cd5e0baa8b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cd5e0baa8b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aa655e77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aa655e77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 name="Google Shape;56;p13"/>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 name="Google Shape;58;p1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9" name="Google Shape;59;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54.png"/><Relationship Id="rId8"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52.png"/><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6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comments" Target="../comments/comment1.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7.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7.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2.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1.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ph type="ctrTitle"/>
          </p:nvPr>
        </p:nvSpPr>
        <p:spPr>
          <a:xfrm>
            <a:off x="344250" y="1403850"/>
            <a:ext cx="8455500" cy="2146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pt-PT" sz="2520">
                <a:latin typeface="Times New Roman"/>
                <a:ea typeface="Times New Roman"/>
                <a:cs typeface="Times New Roman"/>
                <a:sym typeface="Times New Roman"/>
              </a:rPr>
              <a:t>Philadelphia Restaurant Experiences: Integrating Recommender Systems, Social Network Analysis, Natural Language Processing, and Time Series</a:t>
            </a:r>
            <a:endParaRPr sz="2520">
              <a:latin typeface="Times New Roman"/>
              <a:ea typeface="Times New Roman"/>
              <a:cs typeface="Times New Roman"/>
              <a:sym typeface="Times New Roman"/>
            </a:endParaRPr>
          </a:p>
        </p:txBody>
      </p:sp>
      <p:sp>
        <p:nvSpPr>
          <p:cNvPr id="65" name="Google Shape;65;p14"/>
          <p:cNvSpPr txBox="1"/>
          <p:nvPr>
            <p:ph idx="1" type="subTitle"/>
          </p:nvPr>
        </p:nvSpPr>
        <p:spPr>
          <a:xfrm>
            <a:off x="344250" y="3550650"/>
            <a:ext cx="6052800" cy="57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pt-PT" sz="1600">
                <a:latin typeface="Times New Roman"/>
                <a:ea typeface="Times New Roman"/>
                <a:cs typeface="Times New Roman"/>
                <a:sym typeface="Times New Roman"/>
              </a:rPr>
              <a:t>Group C : Ana Fonseca, Igor Diniz, Ingrid Diniz, Silvia Tavares</a:t>
            </a:r>
            <a:endParaRPr sz="1600">
              <a:latin typeface="Times New Roman"/>
              <a:ea typeface="Times New Roman"/>
              <a:cs typeface="Times New Roman"/>
              <a:sym typeface="Times New Roman"/>
            </a:endParaRPr>
          </a:p>
        </p:txBody>
      </p:sp>
      <p:pic>
        <p:nvPicPr>
          <p:cNvPr id="66" name="Google Shape;66;p14"/>
          <p:cNvPicPr preferRelativeResize="0"/>
          <p:nvPr/>
        </p:nvPicPr>
        <p:blipFill rotWithShape="1">
          <a:blip r:embed="rId3">
            <a:alphaModFix/>
          </a:blip>
          <a:srcRect b="0" l="0" r="0" t="0"/>
          <a:stretch/>
        </p:blipFill>
        <p:spPr>
          <a:xfrm>
            <a:off x="344249" y="349686"/>
            <a:ext cx="2417649" cy="7968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3"/>
          <p:cNvSpPr txBox="1"/>
          <p:nvPr>
            <p:ph type="title"/>
          </p:nvPr>
        </p:nvSpPr>
        <p:spPr>
          <a:xfrm>
            <a:off x="142525" y="203075"/>
            <a:ext cx="443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PT">
                <a:latin typeface="Times New Roman"/>
                <a:ea typeface="Times New Roman"/>
                <a:cs typeface="Times New Roman"/>
                <a:sym typeface="Times New Roman"/>
              </a:rPr>
              <a:t>Chosen City</a:t>
            </a:r>
            <a:r>
              <a:rPr lang="pt-PT">
                <a:latin typeface="Times New Roman"/>
                <a:ea typeface="Times New Roman"/>
                <a:cs typeface="Times New Roman"/>
                <a:sym typeface="Times New Roman"/>
              </a:rPr>
              <a:t>: Philadelphia</a:t>
            </a:r>
            <a:endParaRPr>
              <a:latin typeface="Times New Roman"/>
              <a:ea typeface="Times New Roman"/>
              <a:cs typeface="Times New Roman"/>
              <a:sym typeface="Times New Roman"/>
            </a:endParaRPr>
          </a:p>
        </p:txBody>
      </p:sp>
      <p:sp>
        <p:nvSpPr>
          <p:cNvPr id="159" name="Google Shape;159;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60" name="Google Shape;160;p23"/>
          <p:cNvPicPr preferRelativeResize="0"/>
          <p:nvPr/>
        </p:nvPicPr>
        <p:blipFill>
          <a:blip r:embed="rId3">
            <a:alphaModFix/>
          </a:blip>
          <a:stretch>
            <a:fillRect/>
          </a:stretch>
        </p:blipFill>
        <p:spPr>
          <a:xfrm>
            <a:off x="574625" y="883825"/>
            <a:ext cx="4038600" cy="1901251"/>
          </a:xfrm>
          <a:prstGeom prst="rect">
            <a:avLst/>
          </a:prstGeom>
          <a:noFill/>
          <a:ln>
            <a:noFill/>
          </a:ln>
        </p:spPr>
      </p:pic>
      <p:pic>
        <p:nvPicPr>
          <p:cNvPr id="161" name="Google Shape;161;p23"/>
          <p:cNvPicPr preferRelativeResize="0"/>
          <p:nvPr/>
        </p:nvPicPr>
        <p:blipFill>
          <a:blip r:embed="rId4">
            <a:alphaModFix/>
          </a:blip>
          <a:stretch>
            <a:fillRect/>
          </a:stretch>
        </p:blipFill>
        <p:spPr>
          <a:xfrm>
            <a:off x="478275" y="2893125"/>
            <a:ext cx="4231302" cy="2207549"/>
          </a:xfrm>
          <a:prstGeom prst="rect">
            <a:avLst/>
          </a:prstGeom>
          <a:noFill/>
          <a:ln>
            <a:noFill/>
          </a:ln>
        </p:spPr>
      </p:pic>
      <p:pic>
        <p:nvPicPr>
          <p:cNvPr id="162" name="Google Shape;162;p23"/>
          <p:cNvPicPr preferRelativeResize="0"/>
          <p:nvPr/>
        </p:nvPicPr>
        <p:blipFill>
          <a:blip r:embed="rId5">
            <a:alphaModFix/>
          </a:blip>
          <a:stretch>
            <a:fillRect/>
          </a:stretch>
        </p:blipFill>
        <p:spPr>
          <a:xfrm>
            <a:off x="5072687" y="2983315"/>
            <a:ext cx="3492302" cy="1792237"/>
          </a:xfrm>
          <a:prstGeom prst="rect">
            <a:avLst/>
          </a:prstGeom>
          <a:noFill/>
          <a:ln>
            <a:noFill/>
          </a:ln>
        </p:spPr>
      </p:pic>
      <p:pic>
        <p:nvPicPr>
          <p:cNvPr id="163" name="Google Shape;163;p23"/>
          <p:cNvPicPr preferRelativeResize="0"/>
          <p:nvPr/>
        </p:nvPicPr>
        <p:blipFill>
          <a:blip r:embed="rId6">
            <a:alphaModFix/>
          </a:blip>
          <a:stretch>
            <a:fillRect/>
          </a:stretch>
        </p:blipFill>
        <p:spPr>
          <a:xfrm>
            <a:off x="5096925" y="775775"/>
            <a:ext cx="3443827" cy="211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67" name="Shape 167"/>
        <p:cNvGrpSpPr/>
        <p:nvPr/>
      </p:nvGrpSpPr>
      <p:grpSpPr>
        <a:xfrm>
          <a:off x="0" y="0"/>
          <a:ext cx="0" cy="0"/>
          <a:chOff x="0" y="0"/>
          <a:chExt cx="0" cy="0"/>
        </a:xfrm>
      </p:grpSpPr>
      <p:sp>
        <p:nvSpPr>
          <p:cNvPr id="168" name="Google Shape;168;p24"/>
          <p:cNvSpPr txBox="1"/>
          <p:nvPr>
            <p:ph type="title"/>
          </p:nvPr>
        </p:nvSpPr>
        <p:spPr>
          <a:xfrm>
            <a:off x="443700" y="1000200"/>
            <a:ext cx="8481000" cy="300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pt-PT" sz="5600">
                <a:solidFill>
                  <a:srgbClr val="1F1F1F"/>
                </a:solidFill>
                <a:latin typeface="Times New Roman"/>
                <a:ea typeface="Times New Roman"/>
                <a:cs typeface="Times New Roman"/>
                <a:sym typeface="Times New Roman"/>
              </a:rPr>
              <a:t>PART 1 |</a:t>
            </a:r>
            <a:r>
              <a:rPr b="1" lang="pt-PT" sz="2600">
                <a:solidFill>
                  <a:srgbClr val="1F1F1F"/>
                </a:solidFill>
                <a:latin typeface="Times New Roman"/>
                <a:ea typeface="Times New Roman"/>
                <a:cs typeface="Times New Roman"/>
                <a:sym typeface="Times New Roman"/>
              </a:rPr>
              <a:t> Recommender Systems and NLP</a:t>
            </a:r>
            <a:endParaRPr b="1" sz="2600">
              <a:solidFill>
                <a:srgbClr val="1F1F1F"/>
              </a:solidFill>
              <a:latin typeface="Times New Roman"/>
              <a:ea typeface="Times New Roman"/>
              <a:cs typeface="Times New Roman"/>
              <a:sym typeface="Times New Roman"/>
            </a:endParaRPr>
          </a:p>
        </p:txBody>
      </p:sp>
      <p:sp>
        <p:nvSpPr>
          <p:cNvPr id="169" name="Google Shape;169;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a:off x="916875" y="431500"/>
            <a:ext cx="7982426" cy="4650850"/>
          </a:xfrm>
          <a:prstGeom prst="rect">
            <a:avLst/>
          </a:prstGeom>
          <a:noFill/>
          <a:ln>
            <a:noFill/>
          </a:ln>
        </p:spPr>
      </p:pic>
      <p:sp>
        <p:nvSpPr>
          <p:cNvPr id="175" name="Google Shape;175;p25"/>
          <p:cNvSpPr txBox="1"/>
          <p:nvPr>
            <p:ph type="title"/>
          </p:nvPr>
        </p:nvSpPr>
        <p:spPr>
          <a:xfrm>
            <a:off x="208425" y="207375"/>
            <a:ext cx="443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PT">
                <a:latin typeface="Times New Roman"/>
                <a:ea typeface="Times New Roman"/>
                <a:cs typeface="Times New Roman"/>
                <a:sym typeface="Times New Roman"/>
              </a:rPr>
              <a:t>High Level Design</a:t>
            </a:r>
            <a:endParaRPr b="1">
              <a:latin typeface="Times New Roman"/>
              <a:ea typeface="Times New Roman"/>
              <a:cs typeface="Times New Roman"/>
              <a:sym typeface="Times New Roman"/>
            </a:endParaRPr>
          </a:p>
        </p:txBody>
      </p:sp>
      <p:sp>
        <p:nvSpPr>
          <p:cNvPr id="176" name="Google Shape;176;p25"/>
          <p:cNvSpPr/>
          <p:nvPr/>
        </p:nvSpPr>
        <p:spPr>
          <a:xfrm>
            <a:off x="5124000" y="1125800"/>
            <a:ext cx="2691000" cy="60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Playfair Display"/>
              <a:ea typeface="Playfair Display"/>
              <a:cs typeface="Playfair Display"/>
              <a:sym typeface="Playfair Display"/>
            </a:endParaRPr>
          </a:p>
        </p:txBody>
      </p:sp>
      <p:sp>
        <p:nvSpPr>
          <p:cNvPr id="177" name="Google Shape;177;p25"/>
          <p:cNvSpPr/>
          <p:nvPr/>
        </p:nvSpPr>
        <p:spPr>
          <a:xfrm>
            <a:off x="7275725" y="1060150"/>
            <a:ext cx="927000" cy="2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Playfair Display"/>
              <a:ea typeface="Playfair Display"/>
              <a:cs typeface="Playfair Display"/>
              <a:sym typeface="Playfair Display"/>
            </a:endParaRPr>
          </a:p>
        </p:txBody>
      </p:sp>
      <p:sp>
        <p:nvSpPr>
          <p:cNvPr id="178" name="Google Shape;178;p25"/>
          <p:cNvSpPr/>
          <p:nvPr/>
        </p:nvSpPr>
        <p:spPr>
          <a:xfrm>
            <a:off x="7706075" y="1371375"/>
            <a:ext cx="241800" cy="33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Playfair Display"/>
              <a:ea typeface="Playfair Display"/>
              <a:cs typeface="Playfair Display"/>
              <a:sym typeface="Playfair Display"/>
            </a:endParaRPr>
          </a:p>
        </p:txBody>
      </p:sp>
      <p:sp>
        <p:nvSpPr>
          <p:cNvPr id="179" name="Google Shape;179;p25"/>
          <p:cNvSpPr/>
          <p:nvPr/>
        </p:nvSpPr>
        <p:spPr>
          <a:xfrm>
            <a:off x="4211650" y="1268050"/>
            <a:ext cx="1008300" cy="43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Playfair Display"/>
              <a:ea typeface="Playfair Display"/>
              <a:cs typeface="Playfair Display"/>
              <a:sym typeface="Playfair Display"/>
            </a:endParaRPr>
          </a:p>
        </p:txBody>
      </p:sp>
      <p:sp>
        <p:nvSpPr>
          <p:cNvPr id="180" name="Google Shape;180;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181" name="Google Shape;181;p25"/>
          <p:cNvSpPr/>
          <p:nvPr/>
        </p:nvSpPr>
        <p:spPr>
          <a:xfrm>
            <a:off x="4349750" y="3164750"/>
            <a:ext cx="774300" cy="43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cxnSp>
        <p:nvCxnSpPr>
          <p:cNvPr id="182" name="Google Shape;182;p25"/>
          <p:cNvCxnSpPr/>
          <p:nvPr/>
        </p:nvCxnSpPr>
        <p:spPr>
          <a:xfrm flipH="1" rot="10800000">
            <a:off x="4306913" y="3341350"/>
            <a:ext cx="924000" cy="2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6"/>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pt-PT" sz="2400">
                <a:solidFill>
                  <a:srgbClr val="1F1F1F"/>
                </a:solidFill>
                <a:latin typeface="Times New Roman"/>
                <a:ea typeface="Times New Roman"/>
                <a:cs typeface="Times New Roman"/>
                <a:sym typeface="Times New Roman"/>
              </a:rPr>
              <a:t>Recommender Systems</a:t>
            </a:r>
            <a:r>
              <a:rPr lang="pt-PT" sz="2400">
                <a:solidFill>
                  <a:srgbClr val="1F1F1F"/>
                </a:solidFill>
                <a:latin typeface="Times New Roman"/>
                <a:ea typeface="Times New Roman"/>
                <a:cs typeface="Times New Roman"/>
                <a:sym typeface="Times New Roman"/>
              </a:rPr>
              <a:t> | Memory-Based with Cosine Similarity</a:t>
            </a:r>
            <a:endParaRPr sz="2400">
              <a:latin typeface="Times New Roman"/>
              <a:ea typeface="Times New Roman"/>
              <a:cs typeface="Times New Roman"/>
              <a:sym typeface="Times New Roman"/>
            </a:endParaRPr>
          </a:p>
        </p:txBody>
      </p:sp>
      <p:sp>
        <p:nvSpPr>
          <p:cNvPr id="188" name="Google Shape;188;p26"/>
          <p:cNvSpPr txBox="1"/>
          <p:nvPr/>
        </p:nvSpPr>
        <p:spPr>
          <a:xfrm>
            <a:off x="4572000" y="843600"/>
            <a:ext cx="4421400" cy="135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Item-Based Collaborative Filtering: </a:t>
            </a:r>
            <a:endParaRPr b="1">
              <a:solidFill>
                <a:srgbClr val="1F1F1F"/>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1F1F1F"/>
              </a:buClr>
              <a:buSzPts val="1300"/>
              <a:buFont typeface="Times New Roman"/>
              <a:buChar char="●"/>
            </a:pPr>
            <a:r>
              <a:rPr lang="pt-PT" sz="1300">
                <a:solidFill>
                  <a:srgbClr val="1F1F1F"/>
                </a:solidFill>
                <a:highlight>
                  <a:srgbClr val="FFFFFF"/>
                </a:highlight>
                <a:latin typeface="Times New Roman"/>
                <a:ea typeface="Times New Roman"/>
                <a:cs typeface="Times New Roman"/>
                <a:sym typeface="Times New Roman"/>
              </a:rPr>
              <a:t>Recommends new items to a target user based on that user’s behavior toward similar items.</a:t>
            </a:r>
            <a:endParaRPr sz="1300">
              <a:solidFill>
                <a:srgbClr val="1F1F1F"/>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pic>
        <p:nvPicPr>
          <p:cNvPr id="189" name="Google Shape;189;p26"/>
          <p:cNvPicPr preferRelativeResize="0"/>
          <p:nvPr/>
        </p:nvPicPr>
        <p:blipFill>
          <a:blip r:embed="rId3">
            <a:alphaModFix/>
          </a:blip>
          <a:stretch>
            <a:fillRect/>
          </a:stretch>
        </p:blipFill>
        <p:spPr>
          <a:xfrm>
            <a:off x="307125" y="2093823"/>
            <a:ext cx="3947192" cy="2357676"/>
          </a:xfrm>
          <a:prstGeom prst="rect">
            <a:avLst/>
          </a:prstGeom>
          <a:noFill/>
          <a:ln>
            <a:noFill/>
          </a:ln>
        </p:spPr>
      </p:pic>
      <p:pic>
        <p:nvPicPr>
          <p:cNvPr id="190" name="Google Shape;190;p26"/>
          <p:cNvPicPr preferRelativeResize="0"/>
          <p:nvPr/>
        </p:nvPicPr>
        <p:blipFill>
          <a:blip r:embed="rId4">
            <a:alphaModFix/>
          </a:blip>
          <a:stretch>
            <a:fillRect/>
          </a:stretch>
        </p:blipFill>
        <p:spPr>
          <a:xfrm>
            <a:off x="4994775" y="1995113"/>
            <a:ext cx="3998625" cy="2280525"/>
          </a:xfrm>
          <a:prstGeom prst="rect">
            <a:avLst/>
          </a:prstGeom>
          <a:noFill/>
          <a:ln>
            <a:noFill/>
          </a:ln>
        </p:spPr>
      </p:pic>
      <p:sp>
        <p:nvSpPr>
          <p:cNvPr id="191" name="Google Shape;191;p26"/>
          <p:cNvSpPr txBox="1"/>
          <p:nvPr/>
        </p:nvSpPr>
        <p:spPr>
          <a:xfrm>
            <a:off x="150600" y="883100"/>
            <a:ext cx="4421400" cy="135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User</a:t>
            </a:r>
            <a:r>
              <a:rPr b="1" lang="pt-PT">
                <a:solidFill>
                  <a:srgbClr val="1F1F1F"/>
                </a:solidFill>
                <a:highlight>
                  <a:srgbClr val="FFFFFF"/>
                </a:highlight>
                <a:latin typeface="Times New Roman"/>
                <a:ea typeface="Times New Roman"/>
                <a:cs typeface="Times New Roman"/>
                <a:sym typeface="Times New Roman"/>
              </a:rPr>
              <a:t>-Based Collaborative Filtering: </a:t>
            </a:r>
            <a:endParaRPr b="1">
              <a:solidFill>
                <a:srgbClr val="1F1F1F"/>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1F1F1F"/>
              </a:buClr>
              <a:buSzPts val="1300"/>
              <a:buFont typeface="Times New Roman"/>
              <a:buChar char="●"/>
            </a:pPr>
            <a:r>
              <a:rPr lang="pt-PT" sz="1300">
                <a:solidFill>
                  <a:srgbClr val="1F1F1F"/>
                </a:solidFill>
                <a:highlight>
                  <a:srgbClr val="FFFFFF"/>
                </a:highlight>
                <a:latin typeface="Times New Roman"/>
                <a:ea typeface="Times New Roman"/>
                <a:cs typeface="Times New Roman"/>
                <a:sym typeface="Times New Roman"/>
              </a:rPr>
              <a:t>Recommends new items t</a:t>
            </a:r>
            <a:r>
              <a:rPr lang="pt-PT" sz="1300">
                <a:solidFill>
                  <a:srgbClr val="1F1F1F"/>
                </a:solidFill>
                <a:highlight>
                  <a:srgbClr val="FFFFFF"/>
                </a:highlight>
                <a:latin typeface="Times New Roman"/>
                <a:ea typeface="Times New Roman"/>
                <a:cs typeface="Times New Roman"/>
                <a:sym typeface="Times New Roman"/>
              </a:rPr>
              <a:t>o a target user based</a:t>
            </a:r>
            <a:r>
              <a:rPr lang="pt-PT" sz="1300">
                <a:solidFill>
                  <a:srgbClr val="1F1F1F"/>
                </a:solidFill>
                <a:highlight>
                  <a:srgbClr val="FFFFFF"/>
                </a:highlight>
                <a:latin typeface="Times New Roman"/>
                <a:ea typeface="Times New Roman"/>
                <a:cs typeface="Times New Roman"/>
                <a:sym typeface="Times New Roman"/>
              </a:rPr>
              <a:t> on the preferences of similar users</a:t>
            </a:r>
            <a:endParaRPr sz="1300">
              <a:solidFill>
                <a:srgbClr val="1F1F1F"/>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sp>
        <p:nvSpPr>
          <p:cNvPr id="192" name="Google Shape;192;p26"/>
          <p:cNvSpPr/>
          <p:nvPr/>
        </p:nvSpPr>
        <p:spPr>
          <a:xfrm>
            <a:off x="236925" y="1934975"/>
            <a:ext cx="4156200" cy="25164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93" name="Google Shape;193;p26"/>
          <p:cNvSpPr/>
          <p:nvPr/>
        </p:nvSpPr>
        <p:spPr>
          <a:xfrm>
            <a:off x="4837200" y="1915625"/>
            <a:ext cx="4156200" cy="2555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94" name="Google Shape;194;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27"/>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pt-PT" sz="2400">
                <a:solidFill>
                  <a:srgbClr val="1F1F1F"/>
                </a:solidFill>
                <a:latin typeface="Times New Roman"/>
                <a:ea typeface="Times New Roman"/>
                <a:cs typeface="Times New Roman"/>
                <a:sym typeface="Times New Roman"/>
              </a:rPr>
              <a:t>Recommender Systems</a:t>
            </a:r>
            <a:r>
              <a:rPr lang="pt-PT" sz="2400">
                <a:solidFill>
                  <a:srgbClr val="1F1F1F"/>
                </a:solidFill>
                <a:latin typeface="Times New Roman"/>
                <a:ea typeface="Times New Roman"/>
                <a:cs typeface="Times New Roman"/>
                <a:sym typeface="Times New Roman"/>
              </a:rPr>
              <a:t> | Cold Start Problem</a:t>
            </a:r>
            <a:endParaRPr sz="2400">
              <a:latin typeface="Times New Roman"/>
              <a:ea typeface="Times New Roman"/>
              <a:cs typeface="Times New Roman"/>
              <a:sym typeface="Times New Roman"/>
            </a:endParaRPr>
          </a:p>
        </p:txBody>
      </p:sp>
      <p:sp>
        <p:nvSpPr>
          <p:cNvPr id="200" name="Google Shape;200;p27"/>
          <p:cNvSpPr txBox="1"/>
          <p:nvPr/>
        </p:nvSpPr>
        <p:spPr>
          <a:xfrm>
            <a:off x="150600" y="883100"/>
            <a:ext cx="4781100" cy="310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Popularity Recommendation</a:t>
            </a:r>
            <a:r>
              <a:rPr b="1" lang="pt-PT">
                <a:solidFill>
                  <a:srgbClr val="1F1F1F"/>
                </a:solidFill>
                <a:highlight>
                  <a:srgbClr val="FFFFFF"/>
                </a:highlight>
                <a:latin typeface="Times New Roman"/>
                <a:ea typeface="Times New Roman"/>
                <a:cs typeface="Times New Roman"/>
                <a:sym typeface="Times New Roman"/>
              </a:rPr>
              <a:t>: </a:t>
            </a:r>
            <a:endParaRPr b="1">
              <a:solidFill>
                <a:srgbClr val="1F1F1F"/>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1F1F1F"/>
              </a:buClr>
              <a:buSzPts val="1300"/>
              <a:buFont typeface="Times New Roman"/>
              <a:buChar char="●"/>
            </a:pPr>
            <a:r>
              <a:rPr lang="pt-PT" sz="1300">
                <a:solidFill>
                  <a:srgbClr val="1F1F1F"/>
                </a:solidFill>
                <a:highlight>
                  <a:srgbClr val="FFFFFF"/>
                </a:highlight>
                <a:latin typeface="Times New Roman"/>
                <a:ea typeface="Times New Roman"/>
                <a:cs typeface="Times New Roman"/>
                <a:sym typeface="Times New Roman"/>
              </a:rPr>
              <a:t>A popularity-based recommender system was build to address the cold start problem. This method aggregates data on restaurants by counting reviews and calculating average ratings, enabling the system to identify popular options based solely on the collective experiences of other users. By recommending restaurants that have received a high number of positive reviews (with an average rating greater than 3.5), the system can offer new users relevant suggestions even when their personal preferences are not yet known. </a:t>
            </a:r>
            <a:endParaRPr sz="1600">
              <a:solidFill>
                <a:schemeClr val="dk2"/>
              </a:solidFill>
              <a:latin typeface="Playfair Display"/>
              <a:ea typeface="Playfair Display"/>
              <a:cs typeface="Playfair Display"/>
              <a:sym typeface="Playfair Display"/>
            </a:endParaRPr>
          </a:p>
        </p:txBody>
      </p:sp>
      <p:sp>
        <p:nvSpPr>
          <p:cNvPr id="201" name="Google Shape;201;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202" name="Google Shape;202;p27"/>
          <p:cNvPicPr preferRelativeResize="0"/>
          <p:nvPr/>
        </p:nvPicPr>
        <p:blipFill>
          <a:blip r:embed="rId3">
            <a:alphaModFix/>
          </a:blip>
          <a:stretch>
            <a:fillRect/>
          </a:stretch>
        </p:blipFill>
        <p:spPr>
          <a:xfrm>
            <a:off x="5120250" y="1376838"/>
            <a:ext cx="3820599" cy="2291800"/>
          </a:xfrm>
          <a:prstGeom prst="rect">
            <a:avLst/>
          </a:prstGeom>
          <a:noFill/>
          <a:ln>
            <a:noFill/>
          </a:ln>
        </p:spPr>
      </p:pic>
      <p:sp>
        <p:nvSpPr>
          <p:cNvPr id="203" name="Google Shape;203;p27"/>
          <p:cNvSpPr/>
          <p:nvPr/>
        </p:nvSpPr>
        <p:spPr>
          <a:xfrm>
            <a:off x="5185825" y="1735675"/>
            <a:ext cx="338700" cy="202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8"/>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Natural Language Processing</a:t>
            </a:r>
            <a:endParaRPr b="1" sz="2400">
              <a:latin typeface="Times New Roman"/>
              <a:ea typeface="Times New Roman"/>
              <a:cs typeface="Times New Roman"/>
              <a:sym typeface="Times New Roman"/>
            </a:endParaRPr>
          </a:p>
        </p:txBody>
      </p:sp>
      <p:sp>
        <p:nvSpPr>
          <p:cNvPr id="209" name="Google Shape;209;p28"/>
          <p:cNvSpPr txBox="1"/>
          <p:nvPr/>
        </p:nvSpPr>
        <p:spPr>
          <a:xfrm>
            <a:off x="276600" y="780075"/>
            <a:ext cx="8590800" cy="423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Data Cleaning and Pre-processing:</a:t>
            </a:r>
            <a:endParaRPr b="1">
              <a:solidFill>
                <a:srgbClr val="1F1F1F"/>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1F1F1F"/>
              </a:buClr>
              <a:buSzPts val="1400"/>
              <a:buFont typeface="Times New Roman"/>
              <a:buChar char="●"/>
            </a:pPr>
            <a:r>
              <a:rPr b="1" lang="pt-PT">
                <a:solidFill>
                  <a:srgbClr val="1F1F1F"/>
                </a:solidFill>
                <a:highlight>
                  <a:srgbClr val="FFFFFF"/>
                </a:highlight>
                <a:latin typeface="Times New Roman"/>
                <a:ea typeface="Times New Roman"/>
                <a:cs typeface="Times New Roman"/>
                <a:sym typeface="Times New Roman"/>
              </a:rPr>
              <a:t>HTML decoding: </a:t>
            </a:r>
            <a:r>
              <a:rPr lang="pt-PT">
                <a:solidFill>
                  <a:srgbClr val="1F1F1F"/>
                </a:solidFill>
                <a:highlight>
                  <a:srgbClr val="FFFFFF"/>
                </a:highlight>
                <a:latin typeface="Times New Roman"/>
                <a:ea typeface="Times New Roman"/>
                <a:cs typeface="Times New Roman"/>
                <a:sym typeface="Times New Roman"/>
              </a:rPr>
              <a:t>given a text input, apply HTML parsing using BeautifulSoup. The BeautifulSoup constructor is called with the input to parse the HTML content and extract the plain text. </a:t>
            </a:r>
            <a:endParaRPr>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rgbClr val="1F1F1F"/>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1F1F1F"/>
              </a:buClr>
              <a:buSzPts val="1400"/>
              <a:buFont typeface="Times New Roman"/>
              <a:buChar char="●"/>
            </a:pPr>
            <a:r>
              <a:rPr b="1" lang="pt-PT">
                <a:solidFill>
                  <a:srgbClr val="1F1F1F"/>
                </a:solidFill>
                <a:highlight>
                  <a:srgbClr val="FFFFFF"/>
                </a:highlight>
                <a:latin typeface="Times New Roman"/>
                <a:ea typeface="Times New Roman"/>
                <a:cs typeface="Times New Roman"/>
                <a:sym typeface="Times New Roman"/>
              </a:rPr>
              <a:t>‘@’mention: </a:t>
            </a:r>
            <a:r>
              <a:rPr lang="pt-PT">
                <a:solidFill>
                  <a:srgbClr val="1F1F1F"/>
                </a:solidFill>
                <a:highlight>
                  <a:srgbClr val="FFFFFF"/>
                </a:highlight>
                <a:latin typeface="Times New Roman"/>
                <a:ea typeface="Times New Roman"/>
                <a:cs typeface="Times New Roman"/>
                <a:sym typeface="Times New Roman"/>
              </a:rPr>
              <a:t>remove mentions (user mentions starting with '@') from the "text" column. It takes a text input and uses the re.sub() function to substitute mentions with an empty string.</a:t>
            </a:r>
            <a:endParaRPr>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rgbClr val="1F1F1F"/>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1F1F1F"/>
              </a:buClr>
              <a:buSzPts val="1400"/>
              <a:buFont typeface="Times New Roman"/>
              <a:buChar char="●"/>
            </a:pPr>
            <a:r>
              <a:rPr b="1" lang="pt-PT">
                <a:solidFill>
                  <a:srgbClr val="1F1F1F"/>
                </a:solidFill>
                <a:highlight>
                  <a:srgbClr val="FFFFFF"/>
                </a:highlight>
                <a:latin typeface="Times New Roman"/>
                <a:ea typeface="Times New Roman"/>
                <a:cs typeface="Times New Roman"/>
                <a:sym typeface="Times New Roman"/>
              </a:rPr>
              <a:t>URL links: </a:t>
            </a:r>
            <a:r>
              <a:rPr lang="pt-PT">
                <a:solidFill>
                  <a:srgbClr val="1F1F1F"/>
                </a:solidFill>
                <a:highlight>
                  <a:srgbClr val="FFFFFF"/>
                </a:highlight>
                <a:latin typeface="Times New Roman"/>
                <a:ea typeface="Times New Roman"/>
                <a:cs typeface="Times New Roman"/>
                <a:sym typeface="Times New Roman"/>
              </a:rPr>
              <a:t>remove URL links from the "text" column using regular expressions (re.sub()) to find and substitute the URLs with an empty string. This step to exclude URLs which are not relevant to sentiment classification is very important as it  can introduce noise in the analysis.</a:t>
            </a:r>
            <a:endParaRPr>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rgbClr val="1F1F1F"/>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1F1F1F"/>
              </a:buClr>
              <a:buSzPts val="1400"/>
              <a:buFont typeface="Times New Roman"/>
              <a:buChar char="●"/>
            </a:pPr>
            <a:r>
              <a:rPr b="1" lang="pt-PT">
                <a:solidFill>
                  <a:srgbClr val="1F1F1F"/>
                </a:solidFill>
                <a:highlight>
                  <a:srgbClr val="FFFFFF"/>
                </a:highlight>
                <a:latin typeface="Times New Roman"/>
                <a:ea typeface="Times New Roman"/>
                <a:cs typeface="Times New Roman"/>
                <a:sym typeface="Times New Roman"/>
              </a:rPr>
              <a:t>UTF-8 BOM (Byte Order Mark): </a:t>
            </a:r>
            <a:r>
              <a:rPr lang="pt-PT">
                <a:solidFill>
                  <a:srgbClr val="1F1F1F"/>
                </a:solidFill>
                <a:highlight>
                  <a:srgbClr val="FFFFFF"/>
                </a:highlight>
                <a:latin typeface="Times New Roman"/>
                <a:ea typeface="Times New Roman"/>
                <a:cs typeface="Times New Roman"/>
                <a:sym typeface="Times New Roman"/>
              </a:rPr>
              <a:t>encodes the text as UTF-8 with a Byte Order Mark (BOM) using the "utf-8-sig" encoding. This step is useful when dealing with text that contains special characters or different encodings. After, the re.sub() function replaces any characters that are not within the ASCII range with a question mark ('?')</a:t>
            </a:r>
            <a:endParaRPr b="1">
              <a:solidFill>
                <a:srgbClr val="1F1F1F"/>
              </a:solidFill>
              <a:latin typeface="Times New Roman"/>
              <a:ea typeface="Times New Roman"/>
              <a:cs typeface="Times New Roman"/>
              <a:sym typeface="Times New Roman"/>
            </a:endParaRPr>
          </a:p>
        </p:txBody>
      </p:sp>
      <p:sp>
        <p:nvSpPr>
          <p:cNvPr id="210" name="Google Shape;210;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Natural Language Processing</a:t>
            </a:r>
            <a:endParaRPr b="1" sz="2400">
              <a:latin typeface="Times New Roman"/>
              <a:ea typeface="Times New Roman"/>
              <a:cs typeface="Times New Roman"/>
              <a:sym typeface="Times New Roman"/>
            </a:endParaRPr>
          </a:p>
        </p:txBody>
      </p:sp>
      <p:sp>
        <p:nvSpPr>
          <p:cNvPr id="216" name="Google Shape;216;p29"/>
          <p:cNvSpPr txBox="1"/>
          <p:nvPr/>
        </p:nvSpPr>
        <p:spPr>
          <a:xfrm>
            <a:off x="299075" y="715300"/>
            <a:ext cx="4886700" cy="477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Data Cleaning and Pre-processing:</a:t>
            </a:r>
            <a:endParaRPr>
              <a:solidFill>
                <a:srgbClr val="1F1F1F"/>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1F1F1F"/>
              </a:buClr>
              <a:buSzPts val="1400"/>
              <a:buFont typeface="Times New Roman"/>
              <a:buChar char="●"/>
            </a:pPr>
            <a:r>
              <a:rPr b="1" lang="pt-PT">
                <a:solidFill>
                  <a:srgbClr val="1F1F1F"/>
                </a:solidFill>
                <a:highlight>
                  <a:srgbClr val="FFFFFF"/>
                </a:highlight>
                <a:latin typeface="Times New Roman"/>
                <a:ea typeface="Times New Roman"/>
                <a:cs typeface="Times New Roman"/>
                <a:sym typeface="Times New Roman"/>
              </a:rPr>
              <a:t>Hashtag / numbers / punctuation: </a:t>
            </a:r>
            <a:r>
              <a:rPr lang="pt-PT">
                <a:solidFill>
                  <a:srgbClr val="1F1F1F"/>
                </a:solidFill>
                <a:highlight>
                  <a:srgbClr val="FFFFFF"/>
                </a:highlight>
                <a:latin typeface="Times New Roman"/>
                <a:ea typeface="Times New Roman"/>
                <a:cs typeface="Times New Roman"/>
                <a:sym typeface="Times New Roman"/>
              </a:rPr>
              <a:t>any character in the 'text' column that is not a letter was replaced with a space. This is useful for cleaning up text data and removing characters such as numbers, hashtags, punctuation, and special symbols, leaving only the alphabetical content.</a:t>
            </a:r>
            <a:endParaRPr>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rgbClr val="1F1F1F"/>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pt-PT">
                <a:latin typeface="Times New Roman"/>
                <a:ea typeface="Times New Roman"/>
                <a:cs typeface="Times New Roman"/>
                <a:sym typeface="Times New Roman"/>
              </a:rPr>
              <a:t>Handle negation: </a:t>
            </a:r>
            <a:endParaRPr b="1">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highlight>
                  <a:srgbClr val="FFFFFF"/>
                </a:highlight>
                <a:latin typeface="Times New Roman"/>
                <a:ea typeface="Times New Roman"/>
                <a:cs typeface="Times New Roman"/>
                <a:sym typeface="Times New Roman"/>
              </a:rPr>
              <a:t>negations_dic = {</a:t>
            </a:r>
            <a:endParaRPr sz="1100">
              <a:highlight>
                <a:srgbClr val="FFFFFF"/>
              </a:highlight>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lang="pt-PT" sz="1100">
                <a:highlight>
                  <a:srgbClr val="FFFFFF"/>
                </a:highlight>
                <a:latin typeface="Times New Roman"/>
                <a:ea typeface="Times New Roman"/>
                <a:cs typeface="Times New Roman"/>
                <a:sym typeface="Times New Roman"/>
              </a:rPr>
              <a:t>"isn't": "is not", "aren't": "are not", "wasn't": "was not",   "weren't": "were not","haven't": "have not", "hasn't": "has not", "hadn't": "had not", "won't": "will not", "wouldn't": "would not", "don't": "do not", "doesn't": "does not", "didn't": "did not", "can't": "can not", "couldn't": "could not", "shouldn't": "should not", "mightn't": "might not","mustn't": "must not"</a:t>
            </a:r>
            <a:endParaRPr sz="1100">
              <a:highlight>
                <a:srgbClr val="FFFFFF"/>
              </a:highlight>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lang="pt-PT" sz="1100">
                <a:highlight>
                  <a:srgbClr val="FFFFFF"/>
                </a:highlight>
                <a:latin typeface="Times New Roman"/>
                <a:ea typeface="Times New Roman"/>
                <a:cs typeface="Times New Roman"/>
                <a:sym typeface="Times New Roman"/>
              </a:rPr>
              <a:t>}</a:t>
            </a:r>
            <a:endParaRPr sz="1100">
              <a:highlight>
                <a:srgbClr val="FFFFFF"/>
              </a:highlight>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b="1" sz="1300">
              <a:solidFill>
                <a:srgbClr val="1F1F1F"/>
              </a:solidFill>
              <a:latin typeface="Times New Roman"/>
              <a:ea typeface="Times New Roman"/>
              <a:cs typeface="Times New Roman"/>
              <a:sym typeface="Times New Roman"/>
            </a:endParaRPr>
          </a:p>
        </p:txBody>
      </p:sp>
      <p:sp>
        <p:nvSpPr>
          <p:cNvPr id="217" name="Google Shape;217;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218" name="Google Shape;218;p29"/>
          <p:cNvPicPr preferRelativeResize="0"/>
          <p:nvPr/>
        </p:nvPicPr>
        <p:blipFill>
          <a:blip r:embed="rId3">
            <a:alphaModFix/>
          </a:blip>
          <a:stretch>
            <a:fillRect/>
          </a:stretch>
        </p:blipFill>
        <p:spPr>
          <a:xfrm>
            <a:off x="5185775" y="953650"/>
            <a:ext cx="3860926" cy="28211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0"/>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Natural Language Processing</a:t>
            </a:r>
            <a:endParaRPr b="1" sz="2400">
              <a:latin typeface="Times New Roman"/>
              <a:ea typeface="Times New Roman"/>
              <a:cs typeface="Times New Roman"/>
              <a:sym typeface="Times New Roman"/>
            </a:endParaRPr>
          </a:p>
        </p:txBody>
      </p:sp>
      <p:sp>
        <p:nvSpPr>
          <p:cNvPr id="224" name="Google Shape;224;p30"/>
          <p:cNvSpPr txBox="1"/>
          <p:nvPr/>
        </p:nvSpPr>
        <p:spPr>
          <a:xfrm>
            <a:off x="299075" y="715300"/>
            <a:ext cx="8795700" cy="4325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Data Cleaning and Pre-processing:</a:t>
            </a:r>
            <a:endParaRPr>
              <a:solidFill>
                <a:srgbClr val="1F1F1F"/>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1F1F1F"/>
              </a:buClr>
              <a:buSzPts val="1300"/>
              <a:buFont typeface="Times New Roman"/>
              <a:buChar char="●"/>
            </a:pPr>
            <a:r>
              <a:rPr b="1" lang="pt-PT" sz="1300">
                <a:solidFill>
                  <a:srgbClr val="1F1F1F"/>
                </a:solidFill>
                <a:latin typeface="Times New Roman"/>
                <a:ea typeface="Times New Roman"/>
                <a:cs typeface="Times New Roman"/>
                <a:sym typeface="Times New Roman"/>
              </a:rPr>
              <a:t>Remove Single letter word</a:t>
            </a:r>
            <a:endParaRPr b="1" sz="1300">
              <a:solidFill>
                <a:srgbClr val="1F1F1F"/>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1F1F1F"/>
              </a:buClr>
              <a:buSzPts val="1300"/>
              <a:buFont typeface="Times New Roman"/>
              <a:buChar char="●"/>
            </a:pPr>
            <a:r>
              <a:rPr b="1" lang="pt-PT" sz="1300">
                <a:solidFill>
                  <a:srgbClr val="1F1F1F"/>
                </a:solidFill>
                <a:latin typeface="Times New Roman"/>
                <a:ea typeface="Times New Roman"/>
                <a:cs typeface="Times New Roman"/>
                <a:sym typeface="Times New Roman"/>
              </a:rPr>
              <a:t>Remove Stop Words: </a:t>
            </a:r>
            <a:r>
              <a:rPr lang="pt-PT" sz="1100">
                <a:solidFill>
                  <a:schemeClr val="dk2"/>
                </a:solidFill>
              </a:rPr>
              <a:t>A custom list of stopwords was defined and combines it with NLTK's predefined stopwords to create a comprehensive set of words to remove from the text.</a:t>
            </a:r>
            <a:endParaRPr sz="1100">
              <a:solidFill>
                <a:schemeClr val="dk2"/>
              </a:solidFill>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stopWords = [</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"get", "going", "go", "got", "one", "im", "lol", "could", "would", "us", "really", "come", "came", "went", "i", "me", "my", "myself", "we", </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"our",    "ours", "ourselves", "you", "your", "yours", "yourself", "yourselves", "he", "him", "his", "himself", "she", "her", "hers", "herself", </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"it", "its", "itself", "they", "them", "their", "theirs", "themselves", "what", "which", "who", "whom", "this", "that", "these", "those", "am", </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"is", "are", "was", "were", "be", "been", "being", "have", "has", "had", "having", "do", "does", "did", "doing", "can", "could", "will", </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"would",    "shall", "should", "may", "might", "must", "need", "ought", "to", "a", "an", "the", "and", "but", "if", "or", "because", "as", "until",</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"while", "of", "at", "by", "for", "with", "about", "against", "between", "into", "through", "during", "before", "after", "above", "below", </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"to",  "from", "up", "down", "in", "out", "on", "off", "over", "under", "again", "further", "then", "once", "here",  "there", "when", "where",  "why", "how", "all", "any", "both", "each", "few", "more", "most", "other", "some", "such", "no", "nor", "not", "only", "own", "same", "so",</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"than", "too", "very", "s", "t", "just", "don", "should", "now", "d", "ll", "m", "o", "re", "ve", "y", "ain", "aren", "couldn", "didn", "doesn", "hadn", "hasn", "haven", "isn", "ma", "mightn", "mustn", "needn", "shan", "shouldn", "wasn"</a:t>
            </a:r>
            <a:r>
              <a:rPr lang="pt-PT" sz="1100">
                <a:solidFill>
                  <a:srgbClr val="1F1F1F"/>
                </a:solidFill>
                <a:highlight>
                  <a:srgbClr val="FFFFFF"/>
                </a:highlight>
                <a:latin typeface="Times New Roman"/>
                <a:ea typeface="Times New Roman"/>
                <a:cs typeface="Times New Roman"/>
                <a:sym typeface="Times New Roman"/>
              </a:rPr>
              <a:t>,</a:t>
            </a:r>
            <a:endParaRPr sz="1100">
              <a:solidFill>
                <a:srgbClr val="1F1F1F"/>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pt-PT" sz="1100">
                <a:solidFill>
                  <a:srgbClr val="1F1F1F"/>
                </a:solidFill>
                <a:highlight>
                  <a:srgbClr val="FFFFFF"/>
                </a:highlight>
                <a:latin typeface="Times New Roman"/>
                <a:ea typeface="Times New Roman"/>
                <a:cs typeface="Times New Roman"/>
                <a:sym typeface="Times New Roman"/>
              </a:rPr>
              <a:t> </a:t>
            </a:r>
            <a:r>
              <a:rPr lang="pt-PT" sz="1100">
                <a:solidFill>
                  <a:srgbClr val="1F1F1F"/>
                </a:solidFill>
                <a:highlight>
                  <a:srgbClr val="FFFFFF"/>
                </a:highlight>
                <a:latin typeface="Times New Roman"/>
                <a:ea typeface="Times New Roman"/>
                <a:cs typeface="Times New Roman"/>
                <a:sym typeface="Times New Roman"/>
              </a:rPr>
              <a:t>  "weren", "won", "wouldn" ]</a:t>
            </a:r>
            <a:endParaRPr b="1" sz="1300">
              <a:solidFill>
                <a:srgbClr val="1F1F1F"/>
              </a:solidFill>
              <a:latin typeface="Times New Roman"/>
              <a:ea typeface="Times New Roman"/>
              <a:cs typeface="Times New Roman"/>
              <a:sym typeface="Times New Roman"/>
            </a:endParaRPr>
          </a:p>
        </p:txBody>
      </p:sp>
      <p:sp>
        <p:nvSpPr>
          <p:cNvPr id="225" name="Google Shape;225;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1"/>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Natural Language Processing</a:t>
            </a:r>
            <a:endParaRPr b="1" sz="2400">
              <a:latin typeface="Times New Roman"/>
              <a:ea typeface="Times New Roman"/>
              <a:cs typeface="Times New Roman"/>
              <a:sym typeface="Times New Roman"/>
            </a:endParaRPr>
          </a:p>
        </p:txBody>
      </p:sp>
      <p:sp>
        <p:nvSpPr>
          <p:cNvPr id="231" name="Google Shape;231;p31"/>
          <p:cNvSpPr txBox="1"/>
          <p:nvPr/>
        </p:nvSpPr>
        <p:spPr>
          <a:xfrm>
            <a:off x="299075" y="715300"/>
            <a:ext cx="87957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Data Cleaning and Pre-processing:</a:t>
            </a:r>
            <a:endParaRPr b="1" sz="1300">
              <a:solidFill>
                <a:srgbClr val="1F1F1F"/>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pt-PT">
                <a:solidFill>
                  <a:srgbClr val="1F1F1F"/>
                </a:solidFill>
                <a:latin typeface="Times New Roman"/>
                <a:ea typeface="Times New Roman"/>
                <a:cs typeface="Times New Roman"/>
                <a:sym typeface="Times New Roman"/>
              </a:rPr>
              <a:t>Stemming: </a:t>
            </a:r>
            <a:r>
              <a:rPr lang="pt-PT">
                <a:solidFill>
                  <a:srgbClr val="1F1F1F"/>
                </a:solidFill>
                <a:latin typeface="Times New Roman"/>
                <a:ea typeface="Times New Roman"/>
                <a:cs typeface="Times New Roman"/>
                <a:sym typeface="Times New Roman"/>
              </a:rPr>
              <a:t>PorterStemmer was used. </a:t>
            </a:r>
            <a:r>
              <a:rPr lang="pt-PT">
                <a:solidFill>
                  <a:schemeClr val="dk2"/>
                </a:solidFill>
                <a:latin typeface="Times New Roman"/>
                <a:ea typeface="Times New Roman"/>
                <a:cs typeface="Times New Roman"/>
                <a:sym typeface="Times New Roman"/>
              </a:rPr>
              <a:t>It is a popular stemming algorithm, developed by Martin Porter, that works by removing common word endings (suffixes) to reduce a word to its root form (also called the "stem")</a:t>
            </a:r>
            <a:endParaRPr b="1">
              <a:solidFill>
                <a:srgbClr val="1F1F1F"/>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pt-PT">
                <a:solidFill>
                  <a:srgbClr val="1F1F1F"/>
                </a:solidFill>
                <a:latin typeface="Times New Roman"/>
                <a:ea typeface="Times New Roman"/>
                <a:cs typeface="Times New Roman"/>
                <a:sym typeface="Times New Roman"/>
              </a:rPr>
              <a:t>Lemmatization: </a:t>
            </a:r>
            <a:r>
              <a:rPr lang="pt-PT">
                <a:solidFill>
                  <a:srgbClr val="1F1F1F"/>
                </a:solidFill>
                <a:latin typeface="Times New Roman"/>
                <a:ea typeface="Times New Roman"/>
                <a:cs typeface="Times New Roman"/>
                <a:sym typeface="Times New Roman"/>
              </a:rPr>
              <a:t>WordNetLemmatizer()</a:t>
            </a:r>
            <a:r>
              <a:rPr b="1" lang="pt-PT">
                <a:solidFill>
                  <a:srgbClr val="1F1F1F"/>
                </a:solidFill>
                <a:latin typeface="Times New Roman"/>
                <a:ea typeface="Times New Roman"/>
                <a:cs typeface="Times New Roman"/>
                <a:sym typeface="Times New Roman"/>
              </a:rPr>
              <a:t> </a:t>
            </a:r>
            <a:r>
              <a:rPr lang="pt-PT">
                <a:solidFill>
                  <a:srgbClr val="1F1F1F"/>
                </a:solidFill>
                <a:latin typeface="Times New Roman"/>
                <a:ea typeface="Times New Roman"/>
                <a:cs typeface="Times New Roman"/>
                <a:sym typeface="Times New Roman"/>
              </a:rPr>
              <a:t>was used. </a:t>
            </a:r>
            <a:r>
              <a:rPr lang="pt-PT">
                <a:solidFill>
                  <a:schemeClr val="dk2"/>
                </a:solidFill>
                <a:latin typeface="Times New Roman"/>
                <a:ea typeface="Times New Roman"/>
                <a:cs typeface="Times New Roman"/>
                <a:sym typeface="Times New Roman"/>
              </a:rPr>
              <a:t>It is</a:t>
            </a:r>
            <a:r>
              <a:rPr lang="pt-PT">
                <a:solidFill>
                  <a:schemeClr val="dk2"/>
                </a:solidFill>
                <a:latin typeface="Times New Roman"/>
                <a:ea typeface="Times New Roman"/>
                <a:cs typeface="Times New Roman"/>
                <a:sym typeface="Times New Roman"/>
              </a:rPr>
              <a:t> a tool that performs lemmatization, which is a more sophisticated way of reducing words to their base or root form, called the lemma. Unlike stemming, lemmatization considers the context and part of speech (POS) of the word and returns a valid word in the language.</a:t>
            </a:r>
            <a:endParaRPr b="1">
              <a:solidFill>
                <a:srgbClr val="1F1F1F"/>
              </a:solidFill>
              <a:latin typeface="Times New Roman"/>
              <a:ea typeface="Times New Roman"/>
              <a:cs typeface="Times New Roman"/>
              <a:sym typeface="Times New Roman"/>
            </a:endParaRPr>
          </a:p>
        </p:txBody>
      </p:sp>
      <p:pic>
        <p:nvPicPr>
          <p:cNvPr id="232" name="Google Shape;232;p31"/>
          <p:cNvPicPr preferRelativeResize="0"/>
          <p:nvPr/>
        </p:nvPicPr>
        <p:blipFill rotWithShape="1">
          <a:blip r:embed="rId3">
            <a:alphaModFix/>
          </a:blip>
          <a:srcRect b="15583" l="0" r="0" t="0"/>
          <a:stretch/>
        </p:blipFill>
        <p:spPr>
          <a:xfrm>
            <a:off x="481450" y="3270925"/>
            <a:ext cx="8430950" cy="1417825"/>
          </a:xfrm>
          <a:prstGeom prst="rect">
            <a:avLst/>
          </a:prstGeom>
          <a:noFill/>
          <a:ln>
            <a:noFill/>
          </a:ln>
        </p:spPr>
      </p:pic>
      <p:sp>
        <p:nvSpPr>
          <p:cNvPr id="233" name="Google Shape;233;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2"/>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Natural Language Processing</a:t>
            </a:r>
            <a:endParaRPr b="1" sz="2400">
              <a:latin typeface="Times New Roman"/>
              <a:ea typeface="Times New Roman"/>
              <a:cs typeface="Times New Roman"/>
              <a:sym typeface="Times New Roman"/>
            </a:endParaRPr>
          </a:p>
        </p:txBody>
      </p:sp>
      <p:sp>
        <p:nvSpPr>
          <p:cNvPr id="239" name="Google Shape;239;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240" name="Google Shape;240;p32"/>
          <p:cNvPicPr preferRelativeResize="0"/>
          <p:nvPr/>
        </p:nvPicPr>
        <p:blipFill>
          <a:blip r:embed="rId3">
            <a:alphaModFix/>
          </a:blip>
          <a:stretch>
            <a:fillRect/>
          </a:stretch>
        </p:blipFill>
        <p:spPr>
          <a:xfrm>
            <a:off x="5596525" y="1027175"/>
            <a:ext cx="3450176" cy="2560000"/>
          </a:xfrm>
          <a:prstGeom prst="rect">
            <a:avLst/>
          </a:prstGeom>
          <a:noFill/>
          <a:ln>
            <a:noFill/>
          </a:ln>
        </p:spPr>
      </p:pic>
      <p:pic>
        <p:nvPicPr>
          <p:cNvPr id="241" name="Google Shape;241;p32"/>
          <p:cNvPicPr preferRelativeResize="0"/>
          <p:nvPr/>
        </p:nvPicPr>
        <p:blipFill>
          <a:blip r:embed="rId4">
            <a:alphaModFix/>
          </a:blip>
          <a:stretch>
            <a:fillRect/>
          </a:stretch>
        </p:blipFill>
        <p:spPr>
          <a:xfrm>
            <a:off x="653225" y="941925"/>
            <a:ext cx="4797199" cy="2410600"/>
          </a:xfrm>
          <a:prstGeom prst="rect">
            <a:avLst/>
          </a:prstGeom>
          <a:noFill/>
          <a:ln>
            <a:noFill/>
          </a:ln>
        </p:spPr>
      </p:pic>
      <p:pic>
        <p:nvPicPr>
          <p:cNvPr id="242" name="Google Shape;242;p32"/>
          <p:cNvPicPr preferRelativeResize="0"/>
          <p:nvPr/>
        </p:nvPicPr>
        <p:blipFill>
          <a:blip r:embed="rId5">
            <a:alphaModFix/>
          </a:blip>
          <a:stretch>
            <a:fillRect/>
          </a:stretch>
        </p:blipFill>
        <p:spPr>
          <a:xfrm>
            <a:off x="653225" y="3646850"/>
            <a:ext cx="2456202" cy="1367647"/>
          </a:xfrm>
          <a:prstGeom prst="rect">
            <a:avLst/>
          </a:prstGeom>
          <a:noFill/>
          <a:ln>
            <a:noFill/>
          </a:ln>
        </p:spPr>
      </p:pic>
      <p:pic>
        <p:nvPicPr>
          <p:cNvPr id="243" name="Google Shape;243;p32"/>
          <p:cNvPicPr preferRelativeResize="0"/>
          <p:nvPr/>
        </p:nvPicPr>
        <p:blipFill>
          <a:blip r:embed="rId6">
            <a:alphaModFix/>
          </a:blip>
          <a:stretch>
            <a:fillRect/>
          </a:stretch>
        </p:blipFill>
        <p:spPr>
          <a:xfrm>
            <a:off x="3280400" y="3646838"/>
            <a:ext cx="2456200" cy="1329674"/>
          </a:xfrm>
          <a:prstGeom prst="rect">
            <a:avLst/>
          </a:prstGeom>
          <a:noFill/>
          <a:ln>
            <a:noFill/>
          </a:ln>
        </p:spPr>
      </p:pic>
      <p:sp>
        <p:nvSpPr>
          <p:cNvPr id="244" name="Google Shape;244;p32"/>
          <p:cNvSpPr/>
          <p:nvPr/>
        </p:nvSpPr>
        <p:spPr>
          <a:xfrm>
            <a:off x="539750" y="931325"/>
            <a:ext cx="4984800" cy="2421300"/>
          </a:xfrm>
          <a:prstGeom prst="rect">
            <a:avLst/>
          </a:prstGeom>
          <a:noFill/>
          <a:ln cap="flat" cmpd="sng" w="9525">
            <a:solidFill>
              <a:srgbClr val="4AE2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45" name="Google Shape;245;p32"/>
          <p:cNvSpPr/>
          <p:nvPr/>
        </p:nvSpPr>
        <p:spPr>
          <a:xfrm>
            <a:off x="539750" y="3627825"/>
            <a:ext cx="2588100" cy="1367700"/>
          </a:xfrm>
          <a:prstGeom prst="rect">
            <a:avLst/>
          </a:prstGeom>
          <a:noFill/>
          <a:ln cap="flat" cmpd="sng" w="9525">
            <a:solidFill>
              <a:srgbClr val="4AE2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46" name="Google Shape;246;p32"/>
          <p:cNvSpPr/>
          <p:nvPr/>
        </p:nvSpPr>
        <p:spPr>
          <a:xfrm>
            <a:off x="3214450" y="3627825"/>
            <a:ext cx="2588100" cy="1367700"/>
          </a:xfrm>
          <a:prstGeom prst="rect">
            <a:avLst/>
          </a:prstGeom>
          <a:noFill/>
          <a:ln cap="flat" cmpd="sng" w="9525">
            <a:solidFill>
              <a:srgbClr val="4AE2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latin typeface="Times New Roman"/>
                <a:ea typeface="Times New Roman"/>
                <a:cs typeface="Times New Roman"/>
                <a:sym typeface="Times New Roman"/>
              </a:rPr>
              <a:t>Road Map</a:t>
            </a:r>
            <a:endParaRPr>
              <a:latin typeface="Times New Roman"/>
              <a:ea typeface="Times New Roman"/>
              <a:cs typeface="Times New Roman"/>
              <a:sym typeface="Times New Roman"/>
            </a:endParaRPr>
          </a:p>
        </p:txBody>
      </p:sp>
      <p:sp>
        <p:nvSpPr>
          <p:cNvPr id="72" name="Google Shape;72;p15"/>
          <p:cNvSpPr/>
          <p:nvPr/>
        </p:nvSpPr>
        <p:spPr>
          <a:xfrm>
            <a:off x="977350" y="2547050"/>
            <a:ext cx="2418600" cy="5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sz="1900">
                <a:latin typeface="Times New Roman"/>
                <a:ea typeface="Times New Roman"/>
                <a:cs typeface="Times New Roman"/>
                <a:sym typeface="Times New Roman"/>
              </a:rPr>
              <a:t>Part 0</a:t>
            </a:r>
            <a:endParaRPr sz="1900">
              <a:latin typeface="Times New Roman"/>
              <a:ea typeface="Times New Roman"/>
              <a:cs typeface="Times New Roman"/>
              <a:sym typeface="Times New Roman"/>
            </a:endParaRPr>
          </a:p>
        </p:txBody>
      </p:sp>
      <p:sp>
        <p:nvSpPr>
          <p:cNvPr id="73" name="Google Shape;73;p15"/>
          <p:cNvSpPr/>
          <p:nvPr/>
        </p:nvSpPr>
        <p:spPr>
          <a:xfrm>
            <a:off x="3439900" y="2547050"/>
            <a:ext cx="2418600" cy="513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sz="1900">
                <a:solidFill>
                  <a:schemeClr val="dk2"/>
                </a:solidFill>
                <a:latin typeface="Times New Roman"/>
                <a:ea typeface="Times New Roman"/>
                <a:cs typeface="Times New Roman"/>
                <a:sym typeface="Times New Roman"/>
              </a:rPr>
              <a:t>Part 1</a:t>
            </a:r>
            <a:endParaRPr>
              <a:latin typeface="Playfair Display"/>
              <a:ea typeface="Playfair Display"/>
              <a:cs typeface="Playfair Display"/>
              <a:sym typeface="Playfair Display"/>
            </a:endParaRPr>
          </a:p>
        </p:txBody>
      </p:sp>
      <p:sp>
        <p:nvSpPr>
          <p:cNvPr id="74" name="Google Shape;74;p15"/>
          <p:cNvSpPr/>
          <p:nvPr/>
        </p:nvSpPr>
        <p:spPr>
          <a:xfrm>
            <a:off x="5902450" y="2547050"/>
            <a:ext cx="2418600" cy="513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sz="1900">
                <a:solidFill>
                  <a:schemeClr val="dk2"/>
                </a:solidFill>
                <a:latin typeface="Times New Roman"/>
                <a:ea typeface="Times New Roman"/>
                <a:cs typeface="Times New Roman"/>
                <a:sym typeface="Times New Roman"/>
              </a:rPr>
              <a:t>Part 2</a:t>
            </a:r>
            <a:endParaRPr>
              <a:latin typeface="Playfair Display"/>
              <a:ea typeface="Playfair Display"/>
              <a:cs typeface="Playfair Display"/>
              <a:sym typeface="Playfair Display"/>
            </a:endParaRPr>
          </a:p>
        </p:txBody>
      </p:sp>
      <p:cxnSp>
        <p:nvCxnSpPr>
          <p:cNvPr id="75" name="Google Shape;75;p15"/>
          <p:cNvCxnSpPr/>
          <p:nvPr/>
        </p:nvCxnSpPr>
        <p:spPr>
          <a:xfrm rot="10800000">
            <a:off x="1224175" y="1905450"/>
            <a:ext cx="0" cy="61200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15"/>
          <p:cNvCxnSpPr/>
          <p:nvPr/>
        </p:nvCxnSpPr>
        <p:spPr>
          <a:xfrm rot="10800000">
            <a:off x="3824925" y="3060350"/>
            <a:ext cx="0" cy="612000"/>
          </a:xfrm>
          <a:prstGeom prst="straightConnector1">
            <a:avLst/>
          </a:prstGeom>
          <a:noFill/>
          <a:ln cap="flat" cmpd="sng" w="9525">
            <a:solidFill>
              <a:schemeClr val="dk2"/>
            </a:solidFill>
            <a:prstDash val="solid"/>
            <a:round/>
            <a:headEnd len="med" w="med" type="none"/>
            <a:tailEnd len="med" w="med" type="none"/>
          </a:ln>
        </p:spPr>
      </p:cxnSp>
      <p:cxnSp>
        <p:nvCxnSpPr>
          <p:cNvPr id="77" name="Google Shape;77;p15"/>
          <p:cNvCxnSpPr/>
          <p:nvPr/>
        </p:nvCxnSpPr>
        <p:spPr>
          <a:xfrm rot="10800000">
            <a:off x="6119625" y="1935050"/>
            <a:ext cx="0" cy="612000"/>
          </a:xfrm>
          <a:prstGeom prst="straightConnector1">
            <a:avLst/>
          </a:prstGeom>
          <a:noFill/>
          <a:ln cap="flat" cmpd="sng" w="9525">
            <a:solidFill>
              <a:schemeClr val="dk2"/>
            </a:solidFill>
            <a:prstDash val="solid"/>
            <a:round/>
            <a:headEnd len="med" w="med" type="none"/>
            <a:tailEnd len="med" w="med" type="none"/>
          </a:ln>
        </p:spPr>
      </p:cxnSp>
      <p:sp>
        <p:nvSpPr>
          <p:cNvPr id="78" name="Google Shape;78;p15"/>
          <p:cNvSpPr/>
          <p:nvPr/>
        </p:nvSpPr>
        <p:spPr>
          <a:xfrm>
            <a:off x="1174825" y="1836350"/>
            <a:ext cx="98700" cy="9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9" name="Google Shape;79;p15"/>
          <p:cNvSpPr/>
          <p:nvPr/>
        </p:nvSpPr>
        <p:spPr>
          <a:xfrm>
            <a:off x="3775575" y="3573650"/>
            <a:ext cx="98700" cy="98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A4C2F4"/>
              </a:highlight>
              <a:latin typeface="Playfair Display"/>
              <a:ea typeface="Playfair Display"/>
              <a:cs typeface="Playfair Display"/>
              <a:sym typeface="Playfair Display"/>
            </a:endParaRPr>
          </a:p>
        </p:txBody>
      </p:sp>
      <p:sp>
        <p:nvSpPr>
          <p:cNvPr id="80" name="Google Shape;80;p15"/>
          <p:cNvSpPr/>
          <p:nvPr/>
        </p:nvSpPr>
        <p:spPr>
          <a:xfrm rot="2966188">
            <a:off x="6070267" y="1836336"/>
            <a:ext cx="98725" cy="98725"/>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1" name="Google Shape;81;p15"/>
          <p:cNvSpPr txBox="1"/>
          <p:nvPr/>
        </p:nvSpPr>
        <p:spPr>
          <a:xfrm>
            <a:off x="1356975" y="1599325"/>
            <a:ext cx="241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600">
                <a:solidFill>
                  <a:schemeClr val="dk2"/>
                </a:solidFill>
                <a:latin typeface="Playfair Display"/>
                <a:ea typeface="Playfair Display"/>
                <a:cs typeface="Playfair Display"/>
                <a:sym typeface="Playfair Display"/>
              </a:rPr>
              <a:t>Data Exploration and City selection</a:t>
            </a:r>
            <a:endParaRPr sz="1600">
              <a:solidFill>
                <a:schemeClr val="dk2"/>
              </a:solidFill>
              <a:latin typeface="Playfair Display"/>
              <a:ea typeface="Playfair Display"/>
              <a:cs typeface="Playfair Display"/>
              <a:sym typeface="Playfair Display"/>
            </a:endParaRPr>
          </a:p>
        </p:txBody>
      </p:sp>
      <p:sp>
        <p:nvSpPr>
          <p:cNvPr id="82" name="Google Shape;82;p15"/>
          <p:cNvSpPr txBox="1"/>
          <p:nvPr/>
        </p:nvSpPr>
        <p:spPr>
          <a:xfrm>
            <a:off x="3874275" y="3343675"/>
            <a:ext cx="241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600">
                <a:solidFill>
                  <a:schemeClr val="dk2"/>
                </a:solidFill>
                <a:latin typeface="Playfair Display"/>
                <a:ea typeface="Playfair Display"/>
                <a:cs typeface="Playfair Display"/>
                <a:sym typeface="Playfair Display"/>
              </a:rPr>
              <a:t>Recommender Systems and NLP</a:t>
            </a:r>
            <a:endParaRPr sz="1600">
              <a:solidFill>
                <a:schemeClr val="dk2"/>
              </a:solidFill>
              <a:latin typeface="Playfair Display"/>
              <a:ea typeface="Playfair Display"/>
              <a:cs typeface="Playfair Display"/>
              <a:sym typeface="Playfair Display"/>
            </a:endParaRPr>
          </a:p>
        </p:txBody>
      </p:sp>
      <p:sp>
        <p:nvSpPr>
          <p:cNvPr id="83" name="Google Shape;83;p15"/>
          <p:cNvSpPr txBox="1"/>
          <p:nvPr/>
        </p:nvSpPr>
        <p:spPr>
          <a:xfrm>
            <a:off x="6189225" y="1547150"/>
            <a:ext cx="241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600">
                <a:solidFill>
                  <a:schemeClr val="dk2"/>
                </a:solidFill>
                <a:latin typeface="Playfair Display"/>
                <a:ea typeface="Playfair Display"/>
                <a:cs typeface="Playfair Display"/>
                <a:sym typeface="Playfair Display"/>
              </a:rPr>
              <a:t>Social Network Analysis and Time Series</a:t>
            </a:r>
            <a:endParaRPr sz="1600">
              <a:solidFill>
                <a:schemeClr val="dk2"/>
              </a:solidFill>
              <a:latin typeface="Playfair Display"/>
              <a:ea typeface="Playfair Display"/>
              <a:cs typeface="Playfair Display"/>
              <a:sym typeface="Playfair Display"/>
            </a:endParaRPr>
          </a:p>
        </p:txBody>
      </p:sp>
      <p:sp>
        <p:nvSpPr>
          <p:cNvPr id="84" name="Google Shape;84;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33"/>
          <p:cNvSpPr txBox="1"/>
          <p:nvPr>
            <p:ph type="title"/>
          </p:nvPr>
        </p:nvSpPr>
        <p:spPr>
          <a:xfrm>
            <a:off x="208425" y="190375"/>
            <a:ext cx="8301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RS | Sentiment Predictio</a:t>
            </a:r>
            <a:r>
              <a:rPr b="1" lang="pt-PT" sz="2400">
                <a:solidFill>
                  <a:srgbClr val="1F1F1F"/>
                </a:solidFill>
                <a:latin typeface="Times New Roman"/>
                <a:ea typeface="Times New Roman"/>
                <a:cs typeface="Times New Roman"/>
                <a:sym typeface="Times New Roman"/>
              </a:rPr>
              <a:t>n</a:t>
            </a:r>
            <a:endParaRPr sz="2400">
              <a:latin typeface="Times New Roman"/>
              <a:ea typeface="Times New Roman"/>
              <a:cs typeface="Times New Roman"/>
              <a:sym typeface="Times New Roman"/>
            </a:endParaRPr>
          </a:p>
        </p:txBody>
      </p:sp>
      <p:sp>
        <p:nvSpPr>
          <p:cNvPr id="252" name="Google Shape;252;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253" name="Google Shape;253;p33"/>
          <p:cNvSpPr txBox="1"/>
          <p:nvPr/>
        </p:nvSpPr>
        <p:spPr>
          <a:xfrm>
            <a:off x="299075" y="898250"/>
            <a:ext cx="8301600" cy="376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highlight>
                  <a:srgbClr val="FFFFFF"/>
                </a:highlight>
                <a:latin typeface="Times New Roman"/>
                <a:ea typeface="Times New Roman"/>
                <a:cs typeface="Times New Roman"/>
                <a:sym typeface="Times New Roman"/>
              </a:rPr>
              <a:t>Labeling</a:t>
            </a:r>
            <a:r>
              <a:rPr b="1" lang="pt-PT">
                <a:solidFill>
                  <a:srgbClr val="1F1F1F"/>
                </a:solidFill>
                <a:highlight>
                  <a:srgbClr val="FFFFFF"/>
                </a:highlight>
                <a:latin typeface="Times New Roman"/>
                <a:ea typeface="Times New Roman"/>
                <a:cs typeface="Times New Roman"/>
                <a:sym typeface="Times New Roman"/>
              </a:rPr>
              <a:t>:</a:t>
            </a:r>
            <a:r>
              <a:rPr b="1" lang="pt-PT">
                <a:solidFill>
                  <a:srgbClr val="1F1F1F"/>
                </a:solidFill>
                <a:latin typeface="Times New Roman"/>
                <a:ea typeface="Times New Roman"/>
                <a:cs typeface="Times New Roman"/>
                <a:sym typeface="Times New Roman"/>
              </a:rPr>
              <a:t> </a:t>
            </a:r>
            <a:r>
              <a:rPr lang="pt-PT">
                <a:solidFill>
                  <a:schemeClr val="dk2"/>
                </a:solidFill>
                <a:latin typeface="Times New Roman"/>
                <a:ea typeface="Times New Roman"/>
                <a:cs typeface="Times New Roman"/>
                <a:sym typeface="Times New Roman"/>
              </a:rPr>
              <a:t>labeling the data is a key step where numerical ratings or scores are transformed into binary labels that indicate positive or negative sentiment.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If the rating is less than 3</a:t>
            </a:r>
            <a:r>
              <a:rPr lang="pt-PT">
                <a:solidFill>
                  <a:schemeClr val="dk2"/>
                </a:solidFill>
                <a:latin typeface="Times New Roman"/>
                <a:ea typeface="Times New Roman"/>
                <a:cs typeface="Times New Roman"/>
                <a:sym typeface="Times New Roman"/>
              </a:rPr>
              <a:t>, it is labeled as </a:t>
            </a:r>
            <a:r>
              <a:rPr b="1" lang="pt-PT">
                <a:solidFill>
                  <a:schemeClr val="dk2"/>
                </a:solidFill>
                <a:latin typeface="Times New Roman"/>
                <a:ea typeface="Times New Roman"/>
                <a:cs typeface="Times New Roman"/>
                <a:sym typeface="Times New Roman"/>
              </a:rPr>
              <a:t>0</a:t>
            </a:r>
            <a:r>
              <a:rPr lang="pt-PT">
                <a:solidFill>
                  <a:schemeClr val="dk2"/>
                </a:solidFill>
                <a:latin typeface="Times New Roman"/>
                <a:ea typeface="Times New Roman"/>
                <a:cs typeface="Times New Roman"/>
                <a:sym typeface="Times New Roman"/>
              </a:rPr>
              <a:t>, indicating a </a:t>
            </a:r>
            <a:r>
              <a:rPr b="1" lang="pt-PT">
                <a:solidFill>
                  <a:schemeClr val="dk2"/>
                </a:solidFill>
                <a:latin typeface="Times New Roman"/>
                <a:ea typeface="Times New Roman"/>
                <a:cs typeface="Times New Roman"/>
                <a:sym typeface="Times New Roman"/>
              </a:rPr>
              <a:t>negative</a:t>
            </a:r>
            <a:r>
              <a:rPr lang="pt-PT">
                <a:solidFill>
                  <a:schemeClr val="dk2"/>
                </a:solidFill>
                <a:latin typeface="Times New Roman"/>
                <a:ea typeface="Times New Roman"/>
                <a:cs typeface="Times New Roman"/>
                <a:sym typeface="Times New Roman"/>
              </a:rPr>
              <a:t> sentiment. Ratings of 1 or 2 typically reflect dissatisfaction or poor experiences, so they are categorized as negative.</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If the rating is 3 or higher</a:t>
            </a:r>
            <a:r>
              <a:rPr lang="pt-PT">
                <a:solidFill>
                  <a:schemeClr val="dk2"/>
                </a:solidFill>
                <a:latin typeface="Times New Roman"/>
                <a:ea typeface="Times New Roman"/>
                <a:cs typeface="Times New Roman"/>
                <a:sym typeface="Times New Roman"/>
              </a:rPr>
              <a:t>, it is labeled as </a:t>
            </a:r>
            <a:r>
              <a:rPr b="1" lang="pt-PT">
                <a:solidFill>
                  <a:schemeClr val="dk2"/>
                </a:solidFill>
                <a:latin typeface="Times New Roman"/>
                <a:ea typeface="Times New Roman"/>
                <a:cs typeface="Times New Roman"/>
                <a:sym typeface="Times New Roman"/>
              </a:rPr>
              <a:t>1</a:t>
            </a:r>
            <a:r>
              <a:rPr lang="pt-PT">
                <a:solidFill>
                  <a:schemeClr val="dk2"/>
                </a:solidFill>
                <a:latin typeface="Times New Roman"/>
                <a:ea typeface="Times New Roman"/>
                <a:cs typeface="Times New Roman"/>
                <a:sym typeface="Times New Roman"/>
              </a:rPr>
              <a:t>, representing a </a:t>
            </a:r>
            <a:r>
              <a:rPr b="1" lang="pt-PT">
                <a:solidFill>
                  <a:schemeClr val="dk2"/>
                </a:solidFill>
                <a:latin typeface="Times New Roman"/>
                <a:ea typeface="Times New Roman"/>
                <a:cs typeface="Times New Roman"/>
                <a:sym typeface="Times New Roman"/>
              </a:rPr>
              <a:t>positive</a:t>
            </a:r>
            <a:r>
              <a:rPr lang="pt-PT">
                <a:solidFill>
                  <a:schemeClr val="dk2"/>
                </a:solidFill>
                <a:latin typeface="Times New Roman"/>
                <a:ea typeface="Times New Roman"/>
                <a:cs typeface="Times New Roman"/>
                <a:sym typeface="Times New Roman"/>
              </a:rPr>
              <a:t> sentiment. Ratings of 3, 4, or 5 usually indicate neutral to highly satisfied experiences, so they are considered positive.</a:t>
            </a:r>
            <a:endParaRPr>
              <a:solidFill>
                <a:schemeClr val="dk2"/>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pt-PT">
                <a:solidFill>
                  <a:schemeClr val="dk2"/>
                </a:solidFill>
                <a:latin typeface="Times New Roman"/>
                <a:ea typeface="Times New Roman"/>
                <a:cs typeface="Times New Roman"/>
                <a:sym typeface="Times New Roman"/>
              </a:rPr>
              <a:t>Why Use This Labeling Scheme?</a:t>
            </a:r>
            <a:endParaRPr b="1">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Binary classification</a:t>
            </a:r>
            <a:r>
              <a:rPr lang="pt-PT">
                <a:solidFill>
                  <a:schemeClr val="dk2"/>
                </a:solidFill>
                <a:latin typeface="Times New Roman"/>
                <a:ea typeface="Times New Roman"/>
                <a:cs typeface="Times New Roman"/>
                <a:sym typeface="Times New Roman"/>
              </a:rPr>
              <a:t>: By converting the numerical ratings into two classes (0 for negative, 1 for positive), the task of sentiment prediction becomes a binary classification problem. This simplifies model training, as it reduces the problem to identifying whether a review reflects a positive or negative experience.</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Threshold of 3</a:t>
            </a:r>
            <a:r>
              <a:rPr lang="pt-PT">
                <a:solidFill>
                  <a:schemeClr val="dk2"/>
                </a:solidFill>
                <a:latin typeface="Times New Roman"/>
                <a:ea typeface="Times New Roman"/>
                <a:cs typeface="Times New Roman"/>
                <a:sym typeface="Times New Roman"/>
              </a:rPr>
              <a:t>: The decision to set the threshold at a rating of 3 helps to clearly separate negative reviews (1 and 2) from positive ones (3, 4, and 5). </a:t>
            </a:r>
            <a:endParaRPr b="1">
              <a:solidFill>
                <a:srgbClr val="1F1F1F"/>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34"/>
          <p:cNvSpPr txBox="1"/>
          <p:nvPr>
            <p:ph type="title"/>
          </p:nvPr>
        </p:nvSpPr>
        <p:spPr>
          <a:xfrm>
            <a:off x="196400" y="116275"/>
            <a:ext cx="8301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RS | Sentiment Prediction</a:t>
            </a:r>
            <a:r>
              <a:rPr lang="pt-PT" sz="2400">
                <a:solidFill>
                  <a:srgbClr val="1F1F1F"/>
                </a:solidFill>
                <a:latin typeface="Times New Roman"/>
                <a:ea typeface="Times New Roman"/>
                <a:cs typeface="Times New Roman"/>
                <a:sym typeface="Times New Roman"/>
              </a:rPr>
              <a:t> - Positive vs Negative</a:t>
            </a:r>
            <a:endParaRPr sz="2400">
              <a:latin typeface="Times New Roman"/>
              <a:ea typeface="Times New Roman"/>
              <a:cs typeface="Times New Roman"/>
              <a:sym typeface="Times New Roman"/>
            </a:endParaRPr>
          </a:p>
        </p:txBody>
      </p:sp>
      <p:pic>
        <p:nvPicPr>
          <p:cNvPr id="259" name="Google Shape;259;p34"/>
          <p:cNvPicPr preferRelativeResize="0"/>
          <p:nvPr/>
        </p:nvPicPr>
        <p:blipFill>
          <a:blip r:embed="rId3">
            <a:alphaModFix/>
          </a:blip>
          <a:stretch>
            <a:fillRect/>
          </a:stretch>
        </p:blipFill>
        <p:spPr>
          <a:xfrm>
            <a:off x="1859200" y="688975"/>
            <a:ext cx="1542924" cy="1882774"/>
          </a:xfrm>
          <a:prstGeom prst="rect">
            <a:avLst/>
          </a:prstGeom>
          <a:noFill/>
          <a:ln>
            <a:noFill/>
          </a:ln>
        </p:spPr>
      </p:pic>
      <p:pic>
        <p:nvPicPr>
          <p:cNvPr id="260" name="Google Shape;260;p34"/>
          <p:cNvPicPr preferRelativeResize="0"/>
          <p:nvPr/>
        </p:nvPicPr>
        <p:blipFill rotWithShape="1">
          <a:blip r:embed="rId4">
            <a:alphaModFix/>
          </a:blip>
          <a:srcRect b="9" l="0" r="0" t="3604"/>
          <a:stretch/>
        </p:blipFill>
        <p:spPr>
          <a:xfrm>
            <a:off x="1706200" y="2634537"/>
            <a:ext cx="1809651" cy="2109275"/>
          </a:xfrm>
          <a:prstGeom prst="rect">
            <a:avLst/>
          </a:prstGeom>
          <a:noFill/>
          <a:ln>
            <a:noFill/>
          </a:ln>
        </p:spPr>
      </p:pic>
      <p:pic>
        <p:nvPicPr>
          <p:cNvPr id="261" name="Google Shape;261;p34"/>
          <p:cNvPicPr preferRelativeResize="0"/>
          <p:nvPr/>
        </p:nvPicPr>
        <p:blipFill>
          <a:blip r:embed="rId5">
            <a:alphaModFix/>
          </a:blip>
          <a:stretch>
            <a:fillRect/>
          </a:stretch>
        </p:blipFill>
        <p:spPr>
          <a:xfrm>
            <a:off x="3515863" y="2634537"/>
            <a:ext cx="1864876" cy="2109299"/>
          </a:xfrm>
          <a:prstGeom prst="rect">
            <a:avLst/>
          </a:prstGeom>
          <a:noFill/>
          <a:ln>
            <a:noFill/>
          </a:ln>
        </p:spPr>
      </p:pic>
      <p:pic>
        <p:nvPicPr>
          <p:cNvPr id="262" name="Google Shape;262;p34"/>
          <p:cNvPicPr preferRelativeResize="0"/>
          <p:nvPr/>
        </p:nvPicPr>
        <p:blipFill>
          <a:blip r:embed="rId6">
            <a:alphaModFix/>
          </a:blip>
          <a:stretch>
            <a:fillRect/>
          </a:stretch>
        </p:blipFill>
        <p:spPr>
          <a:xfrm>
            <a:off x="3515875" y="688975"/>
            <a:ext cx="1809651" cy="1882775"/>
          </a:xfrm>
          <a:prstGeom prst="rect">
            <a:avLst/>
          </a:prstGeom>
          <a:noFill/>
          <a:ln>
            <a:noFill/>
          </a:ln>
        </p:spPr>
      </p:pic>
      <p:sp>
        <p:nvSpPr>
          <p:cNvPr id="263" name="Google Shape;263;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264" name="Google Shape;264;p34"/>
          <p:cNvPicPr preferRelativeResize="0"/>
          <p:nvPr/>
        </p:nvPicPr>
        <p:blipFill>
          <a:blip r:embed="rId7">
            <a:alphaModFix/>
          </a:blip>
          <a:stretch>
            <a:fillRect/>
          </a:stretch>
        </p:blipFill>
        <p:spPr>
          <a:xfrm>
            <a:off x="5327488" y="2674412"/>
            <a:ext cx="3814348" cy="2029525"/>
          </a:xfrm>
          <a:prstGeom prst="rect">
            <a:avLst/>
          </a:prstGeom>
          <a:noFill/>
          <a:ln>
            <a:noFill/>
          </a:ln>
        </p:spPr>
      </p:pic>
      <p:pic>
        <p:nvPicPr>
          <p:cNvPr id="265" name="Google Shape;265;p34"/>
          <p:cNvPicPr preferRelativeResize="0"/>
          <p:nvPr/>
        </p:nvPicPr>
        <p:blipFill>
          <a:blip r:embed="rId8">
            <a:alphaModFix/>
          </a:blip>
          <a:stretch>
            <a:fillRect/>
          </a:stretch>
        </p:blipFill>
        <p:spPr>
          <a:xfrm>
            <a:off x="95250" y="1668000"/>
            <a:ext cx="1763949" cy="1651769"/>
          </a:xfrm>
          <a:prstGeom prst="rect">
            <a:avLst/>
          </a:prstGeom>
          <a:noFill/>
          <a:ln>
            <a:noFill/>
          </a:ln>
        </p:spPr>
      </p:pic>
      <p:pic>
        <p:nvPicPr>
          <p:cNvPr id="266" name="Google Shape;266;p34"/>
          <p:cNvPicPr preferRelativeResize="0"/>
          <p:nvPr/>
        </p:nvPicPr>
        <p:blipFill>
          <a:blip r:embed="rId9">
            <a:alphaModFix/>
          </a:blip>
          <a:stretch>
            <a:fillRect/>
          </a:stretch>
        </p:blipFill>
        <p:spPr>
          <a:xfrm>
            <a:off x="5439275" y="688975"/>
            <a:ext cx="1723276" cy="1882776"/>
          </a:xfrm>
          <a:prstGeom prst="rect">
            <a:avLst/>
          </a:prstGeom>
          <a:noFill/>
          <a:ln>
            <a:noFill/>
          </a:ln>
        </p:spPr>
      </p:pic>
      <p:pic>
        <p:nvPicPr>
          <p:cNvPr id="267" name="Google Shape;267;p34"/>
          <p:cNvPicPr preferRelativeResize="0"/>
          <p:nvPr/>
        </p:nvPicPr>
        <p:blipFill>
          <a:blip r:embed="rId10">
            <a:alphaModFix/>
          </a:blip>
          <a:stretch>
            <a:fillRect/>
          </a:stretch>
        </p:blipFill>
        <p:spPr>
          <a:xfrm>
            <a:off x="7162550" y="688975"/>
            <a:ext cx="1979276" cy="1882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35"/>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lang="pt-PT" sz="2400">
                <a:solidFill>
                  <a:srgbClr val="1F1F1F"/>
                </a:solidFill>
                <a:latin typeface="Times New Roman"/>
                <a:ea typeface="Times New Roman"/>
                <a:cs typeface="Times New Roman"/>
                <a:sym typeface="Times New Roman"/>
              </a:rPr>
              <a:t>| Sentiment Analysis</a:t>
            </a:r>
            <a:endParaRPr sz="2400">
              <a:latin typeface="Times New Roman"/>
              <a:ea typeface="Times New Roman"/>
              <a:cs typeface="Times New Roman"/>
              <a:sym typeface="Times New Roman"/>
            </a:endParaRPr>
          </a:p>
        </p:txBody>
      </p:sp>
      <p:sp>
        <p:nvSpPr>
          <p:cNvPr id="273" name="Google Shape;273;p35"/>
          <p:cNvSpPr txBox="1"/>
          <p:nvPr/>
        </p:nvSpPr>
        <p:spPr>
          <a:xfrm>
            <a:off x="273600" y="780075"/>
            <a:ext cx="85968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chemeClr val="dk2"/>
                </a:solidFill>
                <a:latin typeface="Times New Roman"/>
                <a:ea typeface="Times New Roman"/>
                <a:cs typeface="Times New Roman"/>
                <a:sym typeface="Times New Roman"/>
              </a:rPr>
              <a:t>Train-Test Split</a:t>
            </a: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lang="pt-PT">
                <a:solidFill>
                  <a:schemeClr val="dk2"/>
                </a:solidFill>
                <a:latin typeface="Times New Roman"/>
                <a:ea typeface="Times New Roman"/>
                <a:cs typeface="Times New Roman"/>
                <a:sym typeface="Times New Roman"/>
              </a:rPr>
              <a:t>The dataset was divided into training and testing sets, with </a:t>
            </a:r>
            <a:r>
              <a:rPr b="1" lang="pt-PT">
                <a:solidFill>
                  <a:schemeClr val="dk2"/>
                </a:solidFill>
                <a:latin typeface="Times New Roman"/>
                <a:ea typeface="Times New Roman"/>
                <a:cs typeface="Times New Roman"/>
                <a:sym typeface="Times New Roman"/>
              </a:rPr>
              <a:t>80% of the data allocated for training</a:t>
            </a:r>
            <a:r>
              <a:rPr lang="pt-PT">
                <a:solidFill>
                  <a:schemeClr val="dk2"/>
                </a:solidFill>
                <a:latin typeface="Times New Roman"/>
                <a:ea typeface="Times New Roman"/>
                <a:cs typeface="Times New Roman"/>
                <a:sym typeface="Times New Roman"/>
              </a:rPr>
              <a:t> the models and </a:t>
            </a:r>
            <a:r>
              <a:rPr b="1" lang="pt-PT">
                <a:solidFill>
                  <a:schemeClr val="dk2"/>
                </a:solidFill>
                <a:latin typeface="Times New Roman"/>
                <a:ea typeface="Times New Roman"/>
                <a:cs typeface="Times New Roman"/>
                <a:sym typeface="Times New Roman"/>
              </a:rPr>
              <a:t>20% reserved for testing</a:t>
            </a:r>
            <a:r>
              <a:rPr lang="pt-PT">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pt-PT">
                <a:solidFill>
                  <a:schemeClr val="dk2"/>
                </a:solidFill>
                <a:latin typeface="Times New Roman"/>
                <a:ea typeface="Times New Roman"/>
                <a:cs typeface="Times New Roman"/>
                <a:sym typeface="Times New Roman"/>
              </a:rPr>
              <a:t>Stratified Sampling</a:t>
            </a: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Stratified sampling</a:t>
            </a:r>
            <a:r>
              <a:rPr lang="pt-PT">
                <a:solidFill>
                  <a:schemeClr val="dk2"/>
                </a:solidFill>
                <a:latin typeface="Times New Roman"/>
                <a:ea typeface="Times New Roman"/>
                <a:cs typeface="Times New Roman"/>
                <a:sym typeface="Times New Roman"/>
              </a:rPr>
              <a:t> was used to ensure that the distribution of target classes (positive and negative sentiments) was preserved in both the training and testing datasets. This technique is particularly important because the classes are imbalanced, it guarantees that each subset reflects the overall distribution of the data, improving the reliability of model evaluation.</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pt-PT">
                <a:solidFill>
                  <a:schemeClr val="dk2"/>
                </a:solidFill>
                <a:latin typeface="Times New Roman"/>
                <a:ea typeface="Times New Roman"/>
                <a:cs typeface="Times New Roman"/>
                <a:sym typeface="Times New Roman"/>
              </a:rPr>
              <a:t>Cross-Validation</a:t>
            </a: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5-fold cross-validation</a:t>
            </a:r>
            <a:r>
              <a:rPr lang="pt-PT">
                <a:solidFill>
                  <a:schemeClr val="dk2"/>
                </a:solidFill>
                <a:latin typeface="Times New Roman"/>
                <a:ea typeface="Times New Roman"/>
                <a:cs typeface="Times New Roman"/>
                <a:sym typeface="Times New Roman"/>
              </a:rPr>
              <a:t> was implemented to further validate the models. In this method, the training dataset is divided into 5 equal parts (or folds). The model is trained on 4 of these parts and validated on the remaining one. This process is repeated 5 times, with each part serving as the validation set once.</a:t>
            </a:r>
            <a:endParaRPr b="1">
              <a:solidFill>
                <a:srgbClr val="1F1F1F"/>
              </a:solidFill>
              <a:latin typeface="Times New Roman"/>
              <a:ea typeface="Times New Roman"/>
              <a:cs typeface="Times New Roman"/>
              <a:sym typeface="Times New Roman"/>
            </a:endParaRPr>
          </a:p>
        </p:txBody>
      </p:sp>
      <p:sp>
        <p:nvSpPr>
          <p:cNvPr id="274" name="Google Shape;274;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36"/>
          <p:cNvSpPr txBox="1"/>
          <p:nvPr>
            <p:ph type="title"/>
          </p:nvPr>
        </p:nvSpPr>
        <p:spPr>
          <a:xfrm>
            <a:off x="208425" y="207375"/>
            <a:ext cx="902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lang="pt-PT" sz="2400">
                <a:solidFill>
                  <a:srgbClr val="1F1F1F"/>
                </a:solidFill>
                <a:latin typeface="Times New Roman"/>
                <a:ea typeface="Times New Roman"/>
                <a:cs typeface="Times New Roman"/>
                <a:sym typeface="Times New Roman"/>
              </a:rPr>
              <a:t>| Sentiment Analysis - Algorithms</a:t>
            </a:r>
            <a:endParaRPr sz="2400">
              <a:latin typeface="Times New Roman"/>
              <a:ea typeface="Times New Roman"/>
              <a:cs typeface="Times New Roman"/>
              <a:sym typeface="Times New Roman"/>
            </a:endParaRPr>
          </a:p>
        </p:txBody>
      </p:sp>
      <p:sp>
        <p:nvSpPr>
          <p:cNvPr id="280" name="Google Shape;280;p36"/>
          <p:cNvSpPr txBox="1"/>
          <p:nvPr/>
        </p:nvSpPr>
        <p:spPr>
          <a:xfrm>
            <a:off x="113725" y="1026100"/>
            <a:ext cx="8596800" cy="357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Logistic Regression with TF-IDF and Unigrams</a:t>
            </a:r>
            <a:r>
              <a:rPr lang="pt-PT">
                <a:solidFill>
                  <a:schemeClr val="dk2"/>
                </a:solidFill>
                <a:latin typeface="Times New Roman"/>
                <a:ea typeface="Times New Roman"/>
                <a:cs typeface="Times New Roman"/>
                <a:sym typeface="Times New Roman"/>
              </a:rPr>
              <a:t>: Logistic regression is a statistical method used for binary classification problems, where the goal is to predict the probability of a binary outcome based on one or more predictor variables. LR model was trained using TF-IDF (Term Frequency-Inverse Document Frequency) as the feature extraction method combined with unigrams (individual words). TF-IDF is effective in capturing the importance of words in documents relative to the entire dataset, which enhances the model's ability to distinguish between different sentiments based on word usage.</a:t>
            </a:r>
            <a:endParaRPr>
              <a:solidFill>
                <a:schemeClr val="dk2"/>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00">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K-Nearest Neighbors (KNN) with 5 Neighbors</a:t>
            </a:r>
            <a:r>
              <a:rPr lang="pt-PT">
                <a:solidFill>
                  <a:schemeClr val="dk2"/>
                </a:solidFill>
                <a:latin typeface="Times New Roman"/>
                <a:ea typeface="Times New Roman"/>
                <a:cs typeface="Times New Roman"/>
                <a:sym typeface="Times New Roman"/>
              </a:rPr>
              <a:t>: KNN is a non-parametric method that classifies instances based on the majority class of their nearest neighbors in the feature space.</a:t>
            </a:r>
            <a:endParaRPr>
              <a:solidFill>
                <a:schemeClr val="dk2"/>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00">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Gradient Boosting (GBoost)</a:t>
            </a:r>
            <a:r>
              <a:rPr lang="pt-PT">
                <a:solidFill>
                  <a:schemeClr val="dk2"/>
                </a:solidFill>
                <a:latin typeface="Times New Roman"/>
                <a:ea typeface="Times New Roman"/>
                <a:cs typeface="Times New Roman"/>
                <a:sym typeface="Times New Roman"/>
              </a:rPr>
              <a:t>: GBoost is an ensemble learning technique that combines multiple weak learners (typically decision trees) to create a robust predictive model. It focuses on correcting errors made by previous learners, resulting in high accuracy and performance.</a:t>
            </a:r>
            <a:endParaRPr>
              <a:solidFill>
                <a:schemeClr val="dk2"/>
              </a:solidFill>
              <a:latin typeface="Times New Roman"/>
              <a:ea typeface="Times New Roman"/>
              <a:cs typeface="Times New Roman"/>
              <a:sym typeface="Times New Roman"/>
            </a:endParaRPr>
          </a:p>
        </p:txBody>
      </p:sp>
      <p:sp>
        <p:nvSpPr>
          <p:cNvPr id="281" name="Google Shape;281;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7"/>
          <p:cNvSpPr txBox="1"/>
          <p:nvPr>
            <p:ph type="title"/>
          </p:nvPr>
        </p:nvSpPr>
        <p:spPr>
          <a:xfrm>
            <a:off x="208425" y="207375"/>
            <a:ext cx="88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lang="pt-PT" sz="2400">
                <a:solidFill>
                  <a:srgbClr val="1F1F1F"/>
                </a:solidFill>
                <a:latin typeface="Times New Roman"/>
                <a:ea typeface="Times New Roman"/>
                <a:cs typeface="Times New Roman"/>
                <a:sym typeface="Times New Roman"/>
              </a:rPr>
              <a:t>| Sentiment Analysis - Algorithms</a:t>
            </a:r>
            <a:endParaRPr sz="2400">
              <a:latin typeface="Times New Roman"/>
              <a:ea typeface="Times New Roman"/>
              <a:cs typeface="Times New Roman"/>
              <a:sym typeface="Times New Roman"/>
            </a:endParaRPr>
          </a:p>
        </p:txBody>
      </p:sp>
      <p:sp>
        <p:nvSpPr>
          <p:cNvPr id="287" name="Google Shape;287;p37"/>
          <p:cNvSpPr txBox="1"/>
          <p:nvPr/>
        </p:nvSpPr>
        <p:spPr>
          <a:xfrm>
            <a:off x="123775" y="958800"/>
            <a:ext cx="5399100" cy="3225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Logistic Regression with Bigrams</a:t>
            </a:r>
            <a:r>
              <a:rPr lang="pt-PT">
                <a:solidFill>
                  <a:schemeClr val="dk2"/>
                </a:solidFill>
                <a:latin typeface="Times New Roman"/>
                <a:ea typeface="Times New Roman"/>
                <a:cs typeface="Times New Roman"/>
                <a:sym typeface="Times New Roman"/>
              </a:rPr>
              <a:t>: Another Logistic Regression model was implemented with bigrams (pairs of consecutive words) as features. Using bigrams helps the model understand more complex patterns and phrases that may indicate sentiment, thus enhancing classification performance.</a:t>
            </a:r>
            <a:endParaRPr>
              <a:solidFill>
                <a:schemeClr val="dk2"/>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00">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Logistic Regression with Trigrams</a:t>
            </a:r>
            <a:r>
              <a:rPr lang="pt-PT">
                <a:solidFill>
                  <a:schemeClr val="dk2"/>
                </a:solidFill>
                <a:latin typeface="Times New Roman"/>
                <a:ea typeface="Times New Roman"/>
                <a:cs typeface="Times New Roman"/>
                <a:sym typeface="Times New Roman"/>
              </a:rPr>
              <a:t>: A third Logistic Regression model was trained using trigrams (groups of three consecutive words) as features. This approach allows the model to capture contextual information and relationships between words that are not evident when using unigrams, potentially improving sentiment classification accuracy.</a:t>
            </a:r>
            <a:endParaRPr>
              <a:solidFill>
                <a:schemeClr val="dk2"/>
              </a:solidFill>
              <a:latin typeface="Times New Roman"/>
              <a:ea typeface="Times New Roman"/>
              <a:cs typeface="Times New Roman"/>
              <a:sym typeface="Times New Roman"/>
            </a:endParaRPr>
          </a:p>
        </p:txBody>
      </p:sp>
      <p:sp>
        <p:nvSpPr>
          <p:cNvPr id="288" name="Google Shape;288;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289" name="Google Shape;289;p37"/>
          <p:cNvPicPr preferRelativeResize="0"/>
          <p:nvPr/>
        </p:nvPicPr>
        <p:blipFill>
          <a:blip r:embed="rId3">
            <a:alphaModFix/>
          </a:blip>
          <a:stretch>
            <a:fillRect/>
          </a:stretch>
        </p:blipFill>
        <p:spPr>
          <a:xfrm>
            <a:off x="6290725" y="1579700"/>
            <a:ext cx="2277442" cy="182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38"/>
          <p:cNvSpPr txBox="1"/>
          <p:nvPr>
            <p:ph type="title"/>
          </p:nvPr>
        </p:nvSpPr>
        <p:spPr>
          <a:xfrm>
            <a:off x="208425" y="207375"/>
            <a:ext cx="83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lang="pt-PT" sz="2400">
                <a:solidFill>
                  <a:srgbClr val="1F1F1F"/>
                </a:solidFill>
                <a:latin typeface="Times New Roman"/>
                <a:ea typeface="Times New Roman"/>
                <a:cs typeface="Times New Roman"/>
                <a:sym typeface="Times New Roman"/>
              </a:rPr>
              <a:t>| Sentiment Analysis Results</a:t>
            </a:r>
            <a:endParaRPr sz="2400">
              <a:latin typeface="Times New Roman"/>
              <a:ea typeface="Times New Roman"/>
              <a:cs typeface="Times New Roman"/>
              <a:sym typeface="Times New Roman"/>
            </a:endParaRPr>
          </a:p>
        </p:txBody>
      </p:sp>
      <p:sp>
        <p:nvSpPr>
          <p:cNvPr id="295" name="Google Shape;295;p38"/>
          <p:cNvSpPr txBox="1"/>
          <p:nvPr/>
        </p:nvSpPr>
        <p:spPr>
          <a:xfrm>
            <a:off x="4572000" y="780075"/>
            <a:ext cx="4572000" cy="2555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sz="1200">
                <a:solidFill>
                  <a:srgbClr val="1F1F1F"/>
                </a:solidFill>
                <a:highlight>
                  <a:srgbClr val="FFFFFF"/>
                </a:highlight>
                <a:latin typeface="Times New Roman"/>
                <a:ea typeface="Times New Roman"/>
                <a:cs typeface="Times New Roman"/>
                <a:sym typeface="Times New Roman"/>
              </a:rPr>
              <a:t>Recommendation based on the best model.</a:t>
            </a:r>
            <a:endParaRPr b="1" sz="1200">
              <a:solidFill>
                <a:srgbClr val="1F1F1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pt-PT" sz="1000">
                <a:solidFill>
                  <a:srgbClr val="1F1F1F"/>
                </a:solidFill>
                <a:latin typeface="Times New Roman"/>
                <a:ea typeface="Times New Roman"/>
                <a:cs typeface="Times New Roman"/>
                <a:sym typeface="Times New Roman"/>
              </a:rPr>
              <a:t> </a:t>
            </a:r>
            <a:r>
              <a:rPr lang="pt-PT" sz="1000">
                <a:solidFill>
                  <a:srgbClr val="1F1F1F"/>
                </a:solidFill>
                <a:latin typeface="Times New Roman"/>
                <a:ea typeface="Times New Roman"/>
                <a:cs typeface="Times New Roman"/>
                <a:sym typeface="Times New Roman"/>
              </a:rPr>
              <a:t>Recommended business IDs for user zvq6qxc2IVA08jaUelUMRw: </a:t>
            </a:r>
            <a:endParaRPr sz="1000">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pt-PT" sz="1000">
                <a:solidFill>
                  <a:srgbClr val="1F1F1F"/>
                </a:solidFill>
                <a:latin typeface="Times New Roman"/>
                <a:ea typeface="Times New Roman"/>
                <a:cs typeface="Times New Roman"/>
                <a:sym typeface="Times New Roman"/>
              </a:rPr>
              <a:t>'Khyber Pass Pub' ,'Village Whiskey' ,'Village Whiskey','Tria Cafe Wash West' 'Pub &amp; Kitchen' ,'HipCityVeg' ,'Pub &amp; Kitchen', 'El Camino Real', 'Khyber Pass Pub', 'El Camino Real',</a:t>
            </a:r>
            <a:endParaRPr sz="1000">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pt-PT" sz="1000">
                <a:solidFill>
                  <a:srgbClr val="1F1F1F"/>
                </a:solidFill>
                <a:latin typeface="Times New Roman"/>
                <a:ea typeface="Times New Roman"/>
                <a:cs typeface="Times New Roman"/>
                <a:sym typeface="Times New Roman"/>
              </a:rPr>
              <a:t>Precision@10: 0.997   			Recall@10: 0.567</a:t>
            </a:r>
            <a:endParaRPr sz="1000">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2"/>
              </a:buClr>
              <a:buSzPts val="1100"/>
              <a:buFont typeface="Arial"/>
              <a:buNone/>
            </a:pPr>
            <a:r>
              <a:rPr lang="pt-PT" sz="1000">
                <a:solidFill>
                  <a:srgbClr val="1F1F1F"/>
                </a:solidFill>
                <a:latin typeface="Times New Roman"/>
                <a:ea typeface="Times New Roman"/>
                <a:cs typeface="Times New Roman"/>
                <a:sym typeface="Times New Roman"/>
              </a:rPr>
              <a:t>F1-Score@10: 0.723		Average Precision@10: 0.994</a:t>
            </a:r>
            <a:endParaRPr sz="1000">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300">
              <a:solidFill>
                <a:srgbClr val="1F1F1F"/>
              </a:solidFill>
              <a:latin typeface="Times New Roman"/>
              <a:ea typeface="Times New Roman"/>
              <a:cs typeface="Times New Roman"/>
              <a:sym typeface="Times New Roman"/>
            </a:endParaRPr>
          </a:p>
        </p:txBody>
      </p:sp>
      <p:pic>
        <p:nvPicPr>
          <p:cNvPr id="296" name="Google Shape;296;p38"/>
          <p:cNvPicPr preferRelativeResize="0"/>
          <p:nvPr/>
        </p:nvPicPr>
        <p:blipFill rotWithShape="1">
          <a:blip r:embed="rId3">
            <a:alphaModFix/>
          </a:blip>
          <a:srcRect b="0" l="0" r="16289" t="0"/>
          <a:stretch/>
        </p:blipFill>
        <p:spPr>
          <a:xfrm>
            <a:off x="1534576" y="3509500"/>
            <a:ext cx="7019398" cy="1283450"/>
          </a:xfrm>
          <a:prstGeom prst="rect">
            <a:avLst/>
          </a:prstGeom>
          <a:noFill/>
          <a:ln>
            <a:noFill/>
          </a:ln>
        </p:spPr>
      </p:pic>
      <p:sp>
        <p:nvSpPr>
          <p:cNvPr id="297" name="Google Shape;297;p38"/>
          <p:cNvSpPr/>
          <p:nvPr/>
        </p:nvSpPr>
        <p:spPr>
          <a:xfrm>
            <a:off x="1068925" y="4022900"/>
            <a:ext cx="7768200" cy="135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298" name="Google Shape;298;p38"/>
          <p:cNvPicPr preferRelativeResize="0"/>
          <p:nvPr/>
        </p:nvPicPr>
        <p:blipFill>
          <a:blip r:embed="rId4">
            <a:alphaModFix/>
          </a:blip>
          <a:stretch>
            <a:fillRect/>
          </a:stretch>
        </p:blipFill>
        <p:spPr>
          <a:xfrm>
            <a:off x="518566" y="780075"/>
            <a:ext cx="3235559" cy="2680051"/>
          </a:xfrm>
          <a:prstGeom prst="rect">
            <a:avLst/>
          </a:prstGeom>
          <a:noFill/>
          <a:ln>
            <a:noFill/>
          </a:ln>
        </p:spPr>
      </p:pic>
      <p:sp>
        <p:nvSpPr>
          <p:cNvPr id="299" name="Google Shape;299;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cxnSp>
        <p:nvCxnSpPr>
          <p:cNvPr id="300" name="Google Shape;300;p38"/>
          <p:cNvCxnSpPr/>
          <p:nvPr/>
        </p:nvCxnSpPr>
        <p:spPr>
          <a:xfrm rot="10800000">
            <a:off x="8064525" y="3043988"/>
            <a:ext cx="699000" cy="9789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38"/>
          <p:cNvCxnSpPr/>
          <p:nvPr/>
        </p:nvCxnSpPr>
        <p:spPr>
          <a:xfrm rot="10800000">
            <a:off x="988525" y="3179375"/>
            <a:ext cx="651900" cy="895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39"/>
          <p:cNvSpPr txBox="1"/>
          <p:nvPr>
            <p:ph type="title"/>
          </p:nvPr>
        </p:nvSpPr>
        <p:spPr>
          <a:xfrm>
            <a:off x="208425" y="207375"/>
            <a:ext cx="88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700">
                <a:solidFill>
                  <a:srgbClr val="1F1F1F"/>
                </a:solidFill>
                <a:latin typeface="Times New Roman"/>
                <a:ea typeface="Times New Roman"/>
                <a:cs typeface="Times New Roman"/>
                <a:sym typeface="Times New Roman"/>
              </a:rPr>
              <a:t>Recommender Systems </a:t>
            </a:r>
            <a:r>
              <a:rPr lang="pt-PT" sz="2700">
                <a:solidFill>
                  <a:srgbClr val="1F1F1F"/>
                </a:solidFill>
                <a:latin typeface="Times New Roman"/>
                <a:ea typeface="Times New Roman"/>
                <a:cs typeface="Times New Roman"/>
                <a:sym typeface="Times New Roman"/>
              </a:rPr>
              <a:t>| Vader Sentiment Analysis</a:t>
            </a:r>
            <a:endParaRPr sz="2700">
              <a:latin typeface="Times New Roman"/>
              <a:ea typeface="Times New Roman"/>
              <a:cs typeface="Times New Roman"/>
              <a:sym typeface="Times New Roman"/>
            </a:endParaRPr>
          </a:p>
        </p:txBody>
      </p:sp>
      <p:sp>
        <p:nvSpPr>
          <p:cNvPr id="307" name="Google Shape;307;p39"/>
          <p:cNvSpPr txBox="1"/>
          <p:nvPr/>
        </p:nvSpPr>
        <p:spPr>
          <a:xfrm>
            <a:off x="335425" y="833000"/>
            <a:ext cx="8596800" cy="358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pt-PT">
                <a:solidFill>
                  <a:schemeClr val="dk2"/>
                </a:solidFill>
                <a:latin typeface="Times New Roman"/>
                <a:ea typeface="Times New Roman"/>
                <a:cs typeface="Times New Roman"/>
                <a:sym typeface="Times New Roman"/>
              </a:rPr>
              <a:t>VADER (Valence Aware Dictionary and sEntiment Reasoner)</a:t>
            </a:r>
            <a:r>
              <a:rPr lang="pt-PT">
                <a:solidFill>
                  <a:schemeClr val="dk2"/>
                </a:solidFill>
                <a:latin typeface="Times New Roman"/>
                <a:ea typeface="Times New Roman"/>
                <a:cs typeface="Times New Roman"/>
                <a:sym typeface="Times New Roman"/>
              </a:rPr>
              <a:t> is a specialized tool designed for sentiment analysis, particularly in the context of social media, online reviews, and other forms of informal text. </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pt-PT">
                <a:solidFill>
                  <a:schemeClr val="dk2"/>
                </a:solidFill>
                <a:latin typeface="Times New Roman"/>
                <a:ea typeface="Times New Roman"/>
                <a:cs typeface="Times New Roman"/>
                <a:sym typeface="Times New Roman"/>
              </a:rPr>
              <a:t>Key Features of VADER Sentiment Analysis:</a:t>
            </a:r>
            <a:endParaRPr b="1">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AutoNum type="arabicPeriod"/>
            </a:pPr>
            <a:r>
              <a:rPr b="1" lang="pt-PT">
                <a:solidFill>
                  <a:schemeClr val="dk2"/>
                </a:solidFill>
                <a:latin typeface="Times New Roman"/>
                <a:ea typeface="Times New Roman"/>
                <a:cs typeface="Times New Roman"/>
                <a:sym typeface="Times New Roman"/>
              </a:rPr>
              <a:t>Lexicon-Based Approach</a:t>
            </a: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Char char="○"/>
            </a:pPr>
            <a:r>
              <a:rPr lang="pt-PT">
                <a:solidFill>
                  <a:schemeClr val="dk2"/>
                </a:solidFill>
                <a:latin typeface="Times New Roman"/>
                <a:ea typeface="Times New Roman"/>
                <a:cs typeface="Times New Roman"/>
                <a:sym typeface="Times New Roman"/>
              </a:rPr>
              <a:t>VADER uses a </a:t>
            </a:r>
            <a:r>
              <a:rPr b="1" lang="pt-PT">
                <a:solidFill>
                  <a:schemeClr val="dk2"/>
                </a:solidFill>
                <a:latin typeface="Times New Roman"/>
                <a:ea typeface="Times New Roman"/>
                <a:cs typeface="Times New Roman"/>
                <a:sym typeface="Times New Roman"/>
              </a:rPr>
              <a:t>pre-defined lexicon</a:t>
            </a:r>
            <a:r>
              <a:rPr lang="pt-PT">
                <a:solidFill>
                  <a:schemeClr val="dk2"/>
                </a:solidFill>
                <a:latin typeface="Times New Roman"/>
                <a:ea typeface="Times New Roman"/>
                <a:cs typeface="Times New Roman"/>
                <a:sym typeface="Times New Roman"/>
              </a:rPr>
              <a:t> that contains a list of words and their associated sentiment scores. Each word is assigned a valence score ranging from -4 (very negative) to +4 (very positive). For example, words like "good," "great," and "excellent" have positive scores, while words like "bad," "horrible," and "terrible" have negative scores.</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AutoNum type="arabicPeriod"/>
            </a:pPr>
            <a:r>
              <a:rPr b="1" lang="pt-PT">
                <a:solidFill>
                  <a:schemeClr val="dk2"/>
                </a:solidFill>
                <a:latin typeface="Times New Roman"/>
                <a:ea typeface="Times New Roman"/>
                <a:cs typeface="Times New Roman"/>
                <a:sym typeface="Times New Roman"/>
              </a:rPr>
              <a:t>Compound Score</a:t>
            </a: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Char char="○"/>
            </a:pPr>
            <a:r>
              <a:rPr lang="pt-PT">
                <a:solidFill>
                  <a:schemeClr val="dk2"/>
                </a:solidFill>
                <a:latin typeface="Times New Roman"/>
                <a:ea typeface="Times New Roman"/>
                <a:cs typeface="Times New Roman"/>
                <a:sym typeface="Times New Roman"/>
              </a:rPr>
              <a:t>VADER computes a </a:t>
            </a:r>
            <a:r>
              <a:rPr b="1" lang="pt-PT">
                <a:solidFill>
                  <a:schemeClr val="dk2"/>
                </a:solidFill>
                <a:latin typeface="Times New Roman"/>
                <a:ea typeface="Times New Roman"/>
                <a:cs typeface="Times New Roman"/>
                <a:sym typeface="Times New Roman"/>
              </a:rPr>
              <a:t>compound score</a:t>
            </a:r>
            <a:r>
              <a:rPr lang="pt-PT">
                <a:solidFill>
                  <a:schemeClr val="dk2"/>
                </a:solidFill>
                <a:latin typeface="Times New Roman"/>
                <a:ea typeface="Times New Roman"/>
                <a:cs typeface="Times New Roman"/>
                <a:sym typeface="Times New Roman"/>
              </a:rPr>
              <a:t> that aggregates the individual sentiment scores into a single value, typically ranging from -1 (most negative) to +1 (most positive). </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pt-PT">
                <a:solidFill>
                  <a:schemeClr val="dk2"/>
                </a:solidFill>
                <a:latin typeface="Times New Roman"/>
                <a:ea typeface="Times New Roman"/>
                <a:cs typeface="Times New Roman"/>
                <a:sym typeface="Times New Roman"/>
              </a:rPr>
              <a:t>When comparing to the other models, it </a:t>
            </a:r>
            <a:r>
              <a:rPr lang="pt-PT">
                <a:solidFill>
                  <a:schemeClr val="dk2"/>
                </a:solidFill>
                <a:latin typeface="Times New Roman"/>
                <a:ea typeface="Times New Roman"/>
                <a:cs typeface="Times New Roman"/>
                <a:sym typeface="Times New Roman"/>
              </a:rPr>
              <a:t>wasn't</a:t>
            </a:r>
            <a:r>
              <a:rPr lang="pt-PT">
                <a:solidFill>
                  <a:schemeClr val="dk2"/>
                </a:solidFill>
                <a:latin typeface="Times New Roman"/>
                <a:ea typeface="Times New Roman"/>
                <a:cs typeface="Times New Roman"/>
                <a:sym typeface="Times New Roman"/>
              </a:rPr>
              <a:t> the best but had good results.</a:t>
            </a:r>
            <a:endParaRPr>
              <a:solidFill>
                <a:schemeClr val="dk2"/>
              </a:solidFill>
              <a:latin typeface="Times New Roman"/>
              <a:ea typeface="Times New Roman"/>
              <a:cs typeface="Times New Roman"/>
              <a:sym typeface="Times New Roman"/>
            </a:endParaRPr>
          </a:p>
        </p:txBody>
      </p:sp>
      <p:sp>
        <p:nvSpPr>
          <p:cNvPr id="308" name="Google Shape;308;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309" name="Google Shape;309;p39"/>
          <p:cNvPicPr preferRelativeResize="0"/>
          <p:nvPr/>
        </p:nvPicPr>
        <p:blipFill>
          <a:blip r:embed="rId3">
            <a:alphaModFix/>
          </a:blip>
          <a:stretch>
            <a:fillRect/>
          </a:stretch>
        </p:blipFill>
        <p:spPr>
          <a:xfrm>
            <a:off x="457213" y="4421003"/>
            <a:ext cx="6361073" cy="5187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40"/>
          <p:cNvSpPr txBox="1"/>
          <p:nvPr>
            <p:ph type="title"/>
          </p:nvPr>
        </p:nvSpPr>
        <p:spPr>
          <a:xfrm>
            <a:off x="250200" y="122700"/>
            <a:ext cx="88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b="1" lang="pt-PT" sz="2700">
                <a:solidFill>
                  <a:srgbClr val="1F1F1F"/>
                </a:solidFill>
                <a:latin typeface="Times New Roman"/>
                <a:ea typeface="Times New Roman"/>
                <a:cs typeface="Times New Roman"/>
                <a:sym typeface="Times New Roman"/>
              </a:rPr>
              <a:t> </a:t>
            </a:r>
            <a:r>
              <a:rPr b="1" lang="pt-PT" sz="2400">
                <a:solidFill>
                  <a:srgbClr val="1F1F1F"/>
                </a:solidFill>
                <a:latin typeface="Times New Roman"/>
                <a:ea typeface="Times New Roman"/>
                <a:cs typeface="Times New Roman"/>
                <a:sym typeface="Times New Roman"/>
              </a:rPr>
              <a:t>Topic Modeling</a:t>
            </a:r>
            <a:r>
              <a:rPr lang="pt-PT" sz="2400">
                <a:solidFill>
                  <a:srgbClr val="1F1F1F"/>
                </a:solidFill>
                <a:latin typeface="Times New Roman"/>
                <a:ea typeface="Times New Roman"/>
                <a:cs typeface="Times New Roman"/>
                <a:sym typeface="Times New Roman"/>
              </a:rPr>
              <a:t> - LDA with Bag of Words</a:t>
            </a:r>
            <a:endParaRPr sz="2400">
              <a:latin typeface="Times New Roman"/>
              <a:ea typeface="Times New Roman"/>
              <a:cs typeface="Times New Roman"/>
              <a:sym typeface="Times New Roman"/>
            </a:endParaRPr>
          </a:p>
        </p:txBody>
      </p:sp>
      <p:sp>
        <p:nvSpPr>
          <p:cNvPr id="315" name="Google Shape;315;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316" name="Google Shape;316;p40"/>
          <p:cNvSpPr txBox="1"/>
          <p:nvPr/>
        </p:nvSpPr>
        <p:spPr>
          <a:xfrm>
            <a:off x="250200" y="839500"/>
            <a:ext cx="8893800" cy="364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PT">
                <a:solidFill>
                  <a:srgbClr val="1F1F1F"/>
                </a:solidFill>
                <a:latin typeface="Times New Roman"/>
                <a:ea typeface="Times New Roman"/>
                <a:cs typeface="Times New Roman"/>
                <a:sym typeface="Times New Roman"/>
              </a:rPr>
              <a:t>Latent Dirichlet Allocation (LDA)</a:t>
            </a:r>
            <a:r>
              <a:rPr lang="pt-PT">
                <a:solidFill>
                  <a:srgbClr val="1F1F1F"/>
                </a:solidFill>
                <a:latin typeface="Times New Roman"/>
                <a:ea typeface="Times New Roman"/>
                <a:cs typeface="Times New Roman"/>
                <a:sym typeface="Times New Roman"/>
              </a:rPr>
              <a:t> is a generative statistical model used in Natural Language Processing (NLP) and machine learning for topic modeling. It helps discover abstract topics within a collection of documents by representing each document as a mixture of topics.</a:t>
            </a:r>
            <a:endParaRPr>
              <a:solidFill>
                <a:srgbClr val="1F1F1F"/>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2"/>
              </a:buClr>
              <a:buSzPts val="1100"/>
              <a:buFont typeface="Arial"/>
              <a:buNone/>
            </a:pPr>
            <a:r>
              <a:rPr b="1" lang="pt-PT">
                <a:solidFill>
                  <a:srgbClr val="1F1F1F"/>
                </a:solidFill>
                <a:latin typeface="Times New Roman"/>
                <a:ea typeface="Times New Roman"/>
                <a:cs typeface="Times New Roman"/>
                <a:sym typeface="Times New Roman"/>
              </a:rPr>
              <a:t>Data Preparation</a:t>
            </a:r>
            <a:r>
              <a:rPr lang="pt-PT">
                <a:solidFill>
                  <a:srgbClr val="1F1F1F"/>
                </a:solidFill>
                <a:latin typeface="Times New Roman"/>
                <a:ea typeface="Times New Roman"/>
                <a:cs typeface="Times New Roman"/>
                <a:sym typeface="Times New Roman"/>
              </a:rPr>
              <a:t>:</a:t>
            </a:r>
            <a:endParaRPr>
              <a:solidFill>
                <a:srgbClr val="1F1F1F"/>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1F1F1F"/>
              </a:buClr>
              <a:buSzPts val="1400"/>
              <a:buChar char="●"/>
            </a:pPr>
            <a:r>
              <a:rPr lang="pt-PT">
                <a:solidFill>
                  <a:srgbClr val="1F1F1F"/>
                </a:solidFill>
                <a:latin typeface="Times New Roman"/>
                <a:ea typeface="Times New Roman"/>
                <a:cs typeface="Times New Roman"/>
                <a:sym typeface="Times New Roman"/>
              </a:rPr>
              <a:t>In the implemented topic modeling, the CountVectorizer from Scikit-Learn was used to create a </a:t>
            </a:r>
            <a:r>
              <a:rPr b="1" lang="pt-PT">
                <a:solidFill>
                  <a:srgbClr val="1F1F1F"/>
                </a:solidFill>
                <a:latin typeface="Times New Roman"/>
                <a:ea typeface="Times New Roman"/>
                <a:cs typeface="Times New Roman"/>
                <a:sym typeface="Times New Roman"/>
              </a:rPr>
              <a:t>Bag-of-Words (BoW)</a:t>
            </a:r>
            <a:r>
              <a:rPr lang="pt-PT">
                <a:solidFill>
                  <a:srgbClr val="1F1F1F"/>
                </a:solidFill>
                <a:latin typeface="Times New Roman"/>
                <a:ea typeface="Times New Roman"/>
                <a:cs typeface="Times New Roman"/>
                <a:sym typeface="Times New Roman"/>
              </a:rPr>
              <a:t> representation of the text data. This representation includes both unigrams (single words) and bigrams (two consecutive words) to capture more context.</a:t>
            </a:r>
            <a:endParaRPr>
              <a:solidFill>
                <a:srgbClr val="1F1F1F"/>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b="1" lang="pt-PT">
                <a:solidFill>
                  <a:srgbClr val="1F1F1F"/>
                </a:solidFill>
                <a:latin typeface="Times New Roman"/>
                <a:ea typeface="Times New Roman"/>
                <a:cs typeface="Times New Roman"/>
                <a:sym typeface="Times New Roman"/>
              </a:rPr>
              <a:t>Model Training</a:t>
            </a:r>
            <a:r>
              <a:rPr lang="pt-PT">
                <a:solidFill>
                  <a:srgbClr val="1F1F1F"/>
                </a:solidFill>
                <a:latin typeface="Times New Roman"/>
                <a:ea typeface="Times New Roman"/>
                <a:cs typeface="Times New Roman"/>
                <a:sym typeface="Times New Roman"/>
              </a:rPr>
              <a:t>:</a:t>
            </a:r>
            <a:endParaRPr>
              <a:solidFill>
                <a:srgbClr val="1F1F1F"/>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1F1F1F"/>
              </a:buClr>
              <a:buSzPts val="1400"/>
              <a:buFont typeface="Times New Roman"/>
              <a:buChar char="●"/>
            </a:pPr>
            <a:r>
              <a:rPr lang="pt-PT">
                <a:solidFill>
                  <a:srgbClr val="1F1F1F"/>
                </a:solidFill>
                <a:latin typeface="Times New Roman"/>
                <a:ea typeface="Times New Roman"/>
                <a:cs typeface="Times New Roman"/>
                <a:sym typeface="Times New Roman"/>
              </a:rPr>
              <a:t>An LDA model is initialized with a specified number of topics (5) and is trained on the document-term matrix created in the previous step. The LDA algorithm infers the distribution of topics across documents and the distribution of words within each topic.</a:t>
            </a:r>
            <a:endParaRPr sz="11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41"/>
          <p:cNvSpPr txBox="1"/>
          <p:nvPr>
            <p:ph type="title"/>
          </p:nvPr>
        </p:nvSpPr>
        <p:spPr>
          <a:xfrm>
            <a:off x="250200" y="122700"/>
            <a:ext cx="88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b="1" lang="pt-PT" sz="2700">
                <a:solidFill>
                  <a:srgbClr val="1F1F1F"/>
                </a:solidFill>
                <a:latin typeface="Times New Roman"/>
                <a:ea typeface="Times New Roman"/>
                <a:cs typeface="Times New Roman"/>
                <a:sym typeface="Times New Roman"/>
              </a:rPr>
              <a:t> </a:t>
            </a:r>
            <a:r>
              <a:rPr b="1" lang="pt-PT" sz="2400">
                <a:solidFill>
                  <a:srgbClr val="1F1F1F"/>
                </a:solidFill>
                <a:latin typeface="Times New Roman"/>
                <a:ea typeface="Times New Roman"/>
                <a:cs typeface="Times New Roman"/>
                <a:sym typeface="Times New Roman"/>
              </a:rPr>
              <a:t>Topic Modeling</a:t>
            </a:r>
            <a:r>
              <a:rPr lang="pt-PT" sz="2400">
                <a:solidFill>
                  <a:srgbClr val="1F1F1F"/>
                </a:solidFill>
                <a:latin typeface="Times New Roman"/>
                <a:ea typeface="Times New Roman"/>
                <a:cs typeface="Times New Roman"/>
                <a:sym typeface="Times New Roman"/>
              </a:rPr>
              <a:t> - LDA with Bag of Words</a:t>
            </a:r>
            <a:endParaRPr sz="2400">
              <a:latin typeface="Times New Roman"/>
              <a:ea typeface="Times New Roman"/>
              <a:cs typeface="Times New Roman"/>
              <a:sym typeface="Times New Roman"/>
            </a:endParaRPr>
          </a:p>
        </p:txBody>
      </p:sp>
      <p:pic>
        <p:nvPicPr>
          <p:cNvPr id="322" name="Google Shape;322;p41"/>
          <p:cNvPicPr preferRelativeResize="0"/>
          <p:nvPr/>
        </p:nvPicPr>
        <p:blipFill>
          <a:blip r:embed="rId3">
            <a:alphaModFix/>
          </a:blip>
          <a:stretch>
            <a:fillRect/>
          </a:stretch>
        </p:blipFill>
        <p:spPr>
          <a:xfrm>
            <a:off x="301263" y="1712538"/>
            <a:ext cx="4872149" cy="1369763"/>
          </a:xfrm>
          <a:prstGeom prst="rect">
            <a:avLst/>
          </a:prstGeom>
          <a:noFill/>
          <a:ln>
            <a:noFill/>
          </a:ln>
        </p:spPr>
      </p:pic>
      <p:sp>
        <p:nvSpPr>
          <p:cNvPr id="323" name="Google Shape;323;p41"/>
          <p:cNvSpPr txBox="1"/>
          <p:nvPr/>
        </p:nvSpPr>
        <p:spPr>
          <a:xfrm>
            <a:off x="360033" y="1138250"/>
            <a:ext cx="39687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1F1F1F"/>
              </a:buClr>
              <a:buSzPts val="1300"/>
              <a:buFont typeface="Times New Roman"/>
              <a:buChar char="●"/>
            </a:pPr>
            <a:r>
              <a:rPr lang="pt-PT" sz="1300">
                <a:solidFill>
                  <a:srgbClr val="1F1F1F"/>
                </a:solidFill>
                <a:latin typeface="Times New Roman"/>
                <a:ea typeface="Times New Roman"/>
                <a:cs typeface="Times New Roman"/>
                <a:sym typeface="Times New Roman"/>
              </a:rPr>
              <a:t>Results: </a:t>
            </a:r>
            <a:r>
              <a:rPr lang="pt-PT" sz="1300">
                <a:solidFill>
                  <a:srgbClr val="1F1F1F"/>
                </a:solidFill>
                <a:latin typeface="Times New Roman"/>
                <a:ea typeface="Times New Roman"/>
                <a:cs typeface="Times New Roman"/>
                <a:sym typeface="Times New Roman"/>
              </a:rPr>
              <a:t>Top 10 tokens for 8 Topicsv</a:t>
            </a:r>
            <a:endParaRPr b="1" sz="1300">
              <a:solidFill>
                <a:srgbClr val="1F1F1F"/>
              </a:solidFill>
              <a:latin typeface="Times New Roman"/>
              <a:ea typeface="Times New Roman"/>
              <a:cs typeface="Times New Roman"/>
              <a:sym typeface="Times New Roman"/>
            </a:endParaRPr>
          </a:p>
        </p:txBody>
      </p:sp>
      <p:sp>
        <p:nvSpPr>
          <p:cNvPr id="324" name="Google Shape;324;p41"/>
          <p:cNvSpPr txBox="1"/>
          <p:nvPr/>
        </p:nvSpPr>
        <p:spPr>
          <a:xfrm>
            <a:off x="176013" y="3978738"/>
            <a:ext cx="49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000">
                <a:solidFill>
                  <a:srgbClr val="3B3B3B"/>
                </a:solidFill>
              </a:rPr>
              <a:t>Recommended Restaurants for zvq6qxc2IVA08jaUelUMRw: ['Termini Bros Bakery', "Sabrina's Café", "Frank's Alot", "Geno's Steaks", 'Mad Greek Restaurant and Pizza']</a:t>
            </a:r>
            <a:endParaRPr sz="1000">
              <a:solidFill>
                <a:srgbClr val="3B3B3B"/>
              </a:solidFill>
            </a:endParaRPr>
          </a:p>
          <a:p>
            <a:pPr indent="0" lvl="0" marL="0" rtl="0" algn="l">
              <a:lnSpc>
                <a:spcPct val="115000"/>
              </a:lnSpc>
              <a:spcBef>
                <a:spcPts val="0"/>
              </a:spcBef>
              <a:spcAft>
                <a:spcPts val="0"/>
              </a:spcAft>
              <a:buNone/>
            </a:pPr>
            <a:r>
              <a:t/>
            </a:r>
            <a:endParaRPr sz="1000">
              <a:solidFill>
                <a:srgbClr val="3B3B3B"/>
              </a:solidFill>
            </a:endParaRPr>
          </a:p>
        </p:txBody>
      </p:sp>
      <p:sp>
        <p:nvSpPr>
          <p:cNvPr id="325" name="Google Shape;325;p41"/>
          <p:cNvSpPr/>
          <p:nvPr/>
        </p:nvSpPr>
        <p:spPr>
          <a:xfrm>
            <a:off x="123088" y="1651438"/>
            <a:ext cx="4946100" cy="15498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326" name="Google Shape;326;p41"/>
          <p:cNvPicPr preferRelativeResize="0"/>
          <p:nvPr/>
        </p:nvPicPr>
        <p:blipFill>
          <a:blip r:embed="rId4">
            <a:alphaModFix/>
          </a:blip>
          <a:stretch>
            <a:fillRect/>
          </a:stretch>
        </p:blipFill>
        <p:spPr>
          <a:xfrm>
            <a:off x="5445150" y="1019612"/>
            <a:ext cx="3385250" cy="2517000"/>
          </a:xfrm>
          <a:prstGeom prst="rect">
            <a:avLst/>
          </a:prstGeom>
          <a:noFill/>
          <a:ln>
            <a:noFill/>
          </a:ln>
        </p:spPr>
      </p:pic>
      <p:sp>
        <p:nvSpPr>
          <p:cNvPr id="327" name="Google Shape;327;p41"/>
          <p:cNvSpPr txBox="1"/>
          <p:nvPr/>
        </p:nvSpPr>
        <p:spPr>
          <a:xfrm>
            <a:off x="5706513" y="3536613"/>
            <a:ext cx="286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100">
                <a:latin typeface="Times New Roman"/>
                <a:ea typeface="Times New Roman"/>
                <a:cs typeface="Times New Roman"/>
                <a:sym typeface="Times New Roman"/>
              </a:rPr>
              <a:t>t-Distributed Stochastic Neighbor Embedding</a:t>
            </a:r>
            <a:endParaRPr sz="1100">
              <a:latin typeface="Times New Roman"/>
              <a:ea typeface="Times New Roman"/>
              <a:cs typeface="Times New Roman"/>
              <a:sym typeface="Times New Roman"/>
            </a:endParaRPr>
          </a:p>
        </p:txBody>
      </p:sp>
      <p:sp>
        <p:nvSpPr>
          <p:cNvPr id="328" name="Google Shape;328;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329" name="Google Shape;329;p41"/>
          <p:cNvSpPr txBox="1"/>
          <p:nvPr/>
        </p:nvSpPr>
        <p:spPr>
          <a:xfrm>
            <a:off x="360033" y="3477400"/>
            <a:ext cx="39687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1F1F1F"/>
              </a:buClr>
              <a:buSzPts val="1300"/>
              <a:buFont typeface="Times New Roman"/>
              <a:buChar char="●"/>
            </a:pPr>
            <a:r>
              <a:rPr lang="pt-PT" sz="1300">
                <a:solidFill>
                  <a:srgbClr val="1F1F1F"/>
                </a:solidFill>
                <a:latin typeface="Times New Roman"/>
                <a:ea typeface="Times New Roman"/>
                <a:cs typeface="Times New Roman"/>
                <a:sym typeface="Times New Roman"/>
              </a:rPr>
              <a:t>Recommendation</a:t>
            </a:r>
            <a:endParaRPr b="1" sz="1300">
              <a:solidFill>
                <a:srgbClr val="1F1F1F"/>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42"/>
          <p:cNvSpPr txBox="1"/>
          <p:nvPr>
            <p:ph type="title"/>
          </p:nvPr>
        </p:nvSpPr>
        <p:spPr>
          <a:xfrm>
            <a:off x="250200" y="122700"/>
            <a:ext cx="88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b="1" lang="pt-PT" sz="2700">
                <a:solidFill>
                  <a:srgbClr val="1F1F1F"/>
                </a:solidFill>
                <a:latin typeface="Times New Roman"/>
                <a:ea typeface="Times New Roman"/>
                <a:cs typeface="Times New Roman"/>
                <a:sym typeface="Times New Roman"/>
              </a:rPr>
              <a:t> </a:t>
            </a:r>
            <a:r>
              <a:rPr lang="pt-PT" sz="2400">
                <a:solidFill>
                  <a:srgbClr val="1F1F1F"/>
                </a:solidFill>
                <a:latin typeface="Times New Roman"/>
                <a:ea typeface="Times New Roman"/>
                <a:cs typeface="Times New Roman"/>
                <a:sym typeface="Times New Roman"/>
              </a:rPr>
              <a:t>Word Embedding with word2vec</a:t>
            </a:r>
            <a:endParaRPr sz="2400">
              <a:latin typeface="Times New Roman"/>
              <a:ea typeface="Times New Roman"/>
              <a:cs typeface="Times New Roman"/>
              <a:sym typeface="Times New Roman"/>
            </a:endParaRPr>
          </a:p>
        </p:txBody>
      </p:sp>
      <p:sp>
        <p:nvSpPr>
          <p:cNvPr id="335" name="Google Shape;335;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336" name="Google Shape;336;p42"/>
          <p:cNvSpPr txBox="1"/>
          <p:nvPr/>
        </p:nvSpPr>
        <p:spPr>
          <a:xfrm>
            <a:off x="250200" y="839500"/>
            <a:ext cx="8893800" cy="219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pt-PT">
                <a:solidFill>
                  <a:schemeClr val="dk2"/>
                </a:solidFill>
                <a:latin typeface="Times New Roman"/>
                <a:ea typeface="Times New Roman"/>
                <a:cs typeface="Times New Roman"/>
                <a:sym typeface="Times New Roman"/>
              </a:rPr>
              <a:t>Word2Vec</a:t>
            </a:r>
            <a:r>
              <a:rPr lang="pt-PT">
                <a:solidFill>
                  <a:schemeClr val="dk2"/>
                </a:solidFill>
                <a:latin typeface="Times New Roman"/>
                <a:ea typeface="Times New Roman"/>
                <a:cs typeface="Times New Roman"/>
                <a:sym typeface="Times New Roman"/>
              </a:rPr>
              <a:t> is an effective technique for generating dense vector representations of words, capturing their semantic meanings, which is particularly useful in topic modeling for recommender systems. </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pt-PT">
                <a:solidFill>
                  <a:schemeClr val="dk2"/>
                </a:solidFill>
                <a:latin typeface="Times New Roman"/>
                <a:ea typeface="Times New Roman"/>
                <a:cs typeface="Times New Roman"/>
                <a:sym typeface="Times New Roman"/>
              </a:rPr>
              <a:t>In this approach, text data, such as restaurant reviews, is first tokenized into individual words and then transformed into lowercase for uniformity. A Word2Vec model is trained on the tokenized words using the Continuous Bag of Words (CBOW) method. These embeddings facilitate the grouping of words into topics based on their contextual relationships. Each topic can be represented by averaging the vectors of its top words, creating a topic vector. </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pt-PT">
                <a:solidFill>
                  <a:schemeClr val="dk2"/>
                </a:solidFill>
                <a:latin typeface="Times New Roman"/>
                <a:ea typeface="Times New Roman"/>
                <a:cs typeface="Times New Roman"/>
                <a:sym typeface="Times New Roman"/>
              </a:rPr>
              <a:t>Clustering with K-Means was used on the document vectors to identify topics within the reviews.</a:t>
            </a:r>
            <a:endParaRPr>
              <a:solidFill>
                <a:schemeClr val="dk2"/>
              </a:solidFill>
              <a:latin typeface="Times New Roman"/>
              <a:ea typeface="Times New Roman"/>
              <a:cs typeface="Times New Roman"/>
              <a:sym typeface="Times New Roman"/>
            </a:endParaRPr>
          </a:p>
        </p:txBody>
      </p:sp>
      <p:sp>
        <p:nvSpPr>
          <p:cNvPr id="337" name="Google Shape;337;p42"/>
          <p:cNvSpPr txBox="1"/>
          <p:nvPr/>
        </p:nvSpPr>
        <p:spPr>
          <a:xfrm>
            <a:off x="338858" y="3382175"/>
            <a:ext cx="3968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1F1F1F"/>
              </a:buClr>
              <a:buSzPts val="1400"/>
              <a:buFont typeface="Times New Roman"/>
              <a:buChar char="●"/>
            </a:pPr>
            <a:r>
              <a:rPr lang="pt-PT">
                <a:solidFill>
                  <a:srgbClr val="1F1F1F"/>
                </a:solidFill>
                <a:latin typeface="Times New Roman"/>
                <a:ea typeface="Times New Roman"/>
                <a:cs typeface="Times New Roman"/>
                <a:sym typeface="Times New Roman"/>
              </a:rPr>
              <a:t>Recommendation</a:t>
            </a:r>
            <a:endParaRPr b="1">
              <a:solidFill>
                <a:srgbClr val="1F1F1F"/>
              </a:solidFill>
              <a:latin typeface="Times New Roman"/>
              <a:ea typeface="Times New Roman"/>
              <a:cs typeface="Times New Roman"/>
              <a:sym typeface="Times New Roman"/>
            </a:endParaRPr>
          </a:p>
        </p:txBody>
      </p:sp>
      <p:sp>
        <p:nvSpPr>
          <p:cNvPr id="338" name="Google Shape;338;p42"/>
          <p:cNvSpPr txBox="1"/>
          <p:nvPr/>
        </p:nvSpPr>
        <p:spPr>
          <a:xfrm>
            <a:off x="419459" y="3947000"/>
            <a:ext cx="86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rgbClr val="1F1F1F"/>
                </a:solidFill>
                <a:latin typeface="Times New Roman"/>
                <a:ea typeface="Times New Roman"/>
                <a:cs typeface="Times New Roman"/>
                <a:sym typeface="Times New Roman"/>
              </a:rPr>
              <a:t>Recommended Restaurants for zvq6qxc2IVA08jaUelUMRw: ["John's Roast Pork" 'PrimoHoagies' "King's Garden" "Stella's Pizza" 'Point Breakfast Restaurant' "Passero's Coffee Roasters" "Scannicchio's"</a:t>
            </a:r>
            <a:endParaRPr>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rPr lang="pt-PT">
                <a:solidFill>
                  <a:srgbClr val="1F1F1F"/>
                </a:solidFill>
                <a:latin typeface="Times New Roman"/>
                <a:ea typeface="Times New Roman"/>
                <a:cs typeface="Times New Roman"/>
                <a:sym typeface="Times New Roman"/>
              </a:rPr>
              <a:t> 'The Foodery' "Bui's" 'North Bowl']</a:t>
            </a:r>
            <a:endParaRPr>
              <a:solidFill>
                <a:srgbClr val="1F1F1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sp>
        <p:nvSpPr>
          <p:cNvPr id="89" name="Google Shape;89;p16"/>
          <p:cNvSpPr txBox="1"/>
          <p:nvPr>
            <p:ph type="title"/>
          </p:nvPr>
        </p:nvSpPr>
        <p:spPr>
          <a:xfrm>
            <a:off x="443700" y="792900"/>
            <a:ext cx="8481000" cy="300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pt-PT" sz="5600">
                <a:solidFill>
                  <a:srgbClr val="1F1F1F"/>
                </a:solidFill>
                <a:latin typeface="Times New Roman"/>
                <a:ea typeface="Times New Roman"/>
                <a:cs typeface="Times New Roman"/>
                <a:sym typeface="Times New Roman"/>
              </a:rPr>
              <a:t>PART 0 |</a:t>
            </a:r>
            <a:r>
              <a:rPr b="1" lang="pt-PT" sz="2600">
                <a:solidFill>
                  <a:srgbClr val="1F1F1F"/>
                </a:solidFill>
                <a:latin typeface="Times New Roman"/>
                <a:ea typeface="Times New Roman"/>
                <a:cs typeface="Times New Roman"/>
                <a:sym typeface="Times New Roman"/>
              </a:rPr>
              <a:t> Data Exploration and City Selection</a:t>
            </a:r>
            <a:endParaRPr b="1" sz="2600">
              <a:solidFill>
                <a:srgbClr val="1F1F1F"/>
              </a:solidFill>
              <a:latin typeface="Times New Roman"/>
              <a:ea typeface="Times New Roman"/>
              <a:cs typeface="Times New Roman"/>
              <a:sym typeface="Times New Roman"/>
            </a:endParaRPr>
          </a:p>
        </p:txBody>
      </p:sp>
      <p:sp>
        <p:nvSpPr>
          <p:cNvPr id="90" name="Google Shape;90;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43"/>
          <p:cNvSpPr txBox="1"/>
          <p:nvPr>
            <p:ph type="title"/>
          </p:nvPr>
        </p:nvSpPr>
        <p:spPr>
          <a:xfrm>
            <a:off x="250200" y="122700"/>
            <a:ext cx="88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b="1" lang="pt-PT" sz="2700">
                <a:solidFill>
                  <a:srgbClr val="1F1F1F"/>
                </a:solidFill>
                <a:latin typeface="Times New Roman"/>
                <a:ea typeface="Times New Roman"/>
                <a:cs typeface="Times New Roman"/>
                <a:sym typeface="Times New Roman"/>
              </a:rPr>
              <a:t> </a:t>
            </a:r>
            <a:r>
              <a:rPr lang="pt-PT" sz="2400">
                <a:solidFill>
                  <a:srgbClr val="1F1F1F"/>
                </a:solidFill>
                <a:latin typeface="Times New Roman"/>
                <a:ea typeface="Times New Roman"/>
                <a:cs typeface="Times New Roman"/>
                <a:sym typeface="Times New Roman"/>
              </a:rPr>
              <a:t>Word Embedding K-Means Clustering</a:t>
            </a:r>
            <a:endParaRPr sz="2400">
              <a:latin typeface="Times New Roman"/>
              <a:ea typeface="Times New Roman"/>
              <a:cs typeface="Times New Roman"/>
              <a:sym typeface="Times New Roman"/>
            </a:endParaRPr>
          </a:p>
        </p:txBody>
      </p:sp>
      <p:sp>
        <p:nvSpPr>
          <p:cNvPr id="344" name="Google Shape;344;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345" name="Google Shape;345;p43"/>
          <p:cNvPicPr preferRelativeResize="0"/>
          <p:nvPr/>
        </p:nvPicPr>
        <p:blipFill>
          <a:blip r:embed="rId3">
            <a:alphaModFix/>
          </a:blip>
          <a:stretch>
            <a:fillRect/>
          </a:stretch>
        </p:blipFill>
        <p:spPr>
          <a:xfrm>
            <a:off x="1513425" y="779175"/>
            <a:ext cx="6011327" cy="41055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44"/>
          <p:cNvSpPr txBox="1"/>
          <p:nvPr>
            <p:ph type="title"/>
          </p:nvPr>
        </p:nvSpPr>
        <p:spPr>
          <a:xfrm>
            <a:off x="250200" y="122700"/>
            <a:ext cx="88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1F1F1F"/>
                </a:solidFill>
                <a:latin typeface="Times New Roman"/>
                <a:ea typeface="Times New Roman"/>
                <a:cs typeface="Times New Roman"/>
                <a:sym typeface="Times New Roman"/>
              </a:rPr>
              <a:t>Recommender Systems |</a:t>
            </a:r>
            <a:r>
              <a:rPr b="1" lang="pt-PT" sz="2700">
                <a:solidFill>
                  <a:srgbClr val="1F1F1F"/>
                </a:solidFill>
                <a:latin typeface="Times New Roman"/>
                <a:ea typeface="Times New Roman"/>
                <a:cs typeface="Times New Roman"/>
                <a:sym typeface="Times New Roman"/>
              </a:rPr>
              <a:t> </a:t>
            </a:r>
            <a:r>
              <a:rPr lang="pt-PT" sz="2400">
                <a:solidFill>
                  <a:srgbClr val="1F1F1F"/>
                </a:solidFill>
                <a:latin typeface="Times New Roman"/>
                <a:ea typeface="Times New Roman"/>
                <a:cs typeface="Times New Roman"/>
                <a:sym typeface="Times New Roman"/>
              </a:rPr>
              <a:t>Hybrid</a:t>
            </a:r>
            <a:endParaRPr sz="2400">
              <a:latin typeface="Times New Roman"/>
              <a:ea typeface="Times New Roman"/>
              <a:cs typeface="Times New Roman"/>
              <a:sym typeface="Times New Roman"/>
            </a:endParaRPr>
          </a:p>
        </p:txBody>
      </p:sp>
      <p:sp>
        <p:nvSpPr>
          <p:cNvPr id="351" name="Google Shape;351;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352" name="Google Shape;352;p44"/>
          <p:cNvSpPr txBox="1"/>
          <p:nvPr/>
        </p:nvSpPr>
        <p:spPr>
          <a:xfrm>
            <a:off x="250200" y="818325"/>
            <a:ext cx="88938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pt-PT">
                <a:solidFill>
                  <a:schemeClr val="dk2"/>
                </a:solidFill>
                <a:latin typeface="Times New Roman"/>
                <a:ea typeface="Times New Roman"/>
                <a:cs typeface="Times New Roman"/>
                <a:sym typeface="Times New Roman"/>
              </a:rPr>
              <a:t>For the hybrid approach, it was generated a personalized restaurant recommendations by integrating content-based and collaborative filtering methods. Where it first identifies similar restaurants based on content features using cosine similarity scores and retrieves the top N similar restaurants. Next, it analyzes ratings from similar users to find popular restaurants among them, filtering out those with zero ratings. By combining both sets of recommendations into a unique list, the function effectively mitigates the limitations of each approach.</a:t>
            </a:r>
            <a:endParaRPr>
              <a:solidFill>
                <a:schemeClr val="dk2"/>
              </a:solidFill>
              <a:latin typeface="Times New Roman"/>
              <a:ea typeface="Times New Roman"/>
              <a:cs typeface="Times New Roman"/>
              <a:sym typeface="Times New Roman"/>
            </a:endParaRPr>
          </a:p>
        </p:txBody>
      </p:sp>
      <p:sp>
        <p:nvSpPr>
          <p:cNvPr id="353" name="Google Shape;353;p44"/>
          <p:cNvSpPr txBox="1"/>
          <p:nvPr/>
        </p:nvSpPr>
        <p:spPr>
          <a:xfrm>
            <a:off x="349675" y="4209225"/>
            <a:ext cx="8893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pt-PT">
                <a:solidFill>
                  <a:schemeClr val="dk2"/>
                </a:solidFill>
                <a:latin typeface="Times New Roman"/>
                <a:ea typeface="Times New Roman"/>
                <a:cs typeface="Times New Roman"/>
                <a:sym typeface="Times New Roman"/>
              </a:rPr>
              <a:t>IMPORTANT NOTE: </a:t>
            </a:r>
            <a:r>
              <a:rPr lang="pt-PT">
                <a:solidFill>
                  <a:schemeClr val="dk2"/>
                </a:solidFill>
                <a:latin typeface="Times New Roman"/>
                <a:ea typeface="Times New Roman"/>
                <a:cs typeface="Times New Roman"/>
                <a:sym typeface="Times New Roman"/>
              </a:rPr>
              <a:t>Light FM was </a:t>
            </a:r>
            <a:r>
              <a:rPr lang="pt-PT">
                <a:solidFill>
                  <a:schemeClr val="dk2"/>
                </a:solidFill>
                <a:latin typeface="Times New Roman"/>
                <a:ea typeface="Times New Roman"/>
                <a:cs typeface="Times New Roman"/>
                <a:sym typeface="Times New Roman"/>
              </a:rPr>
              <a:t>trained but we encountered several problems while trying to test it and couldn't finish it on time. The implementation of the lightfm is maintained on the code.</a:t>
            </a:r>
            <a:endParaRPr>
              <a:solidFill>
                <a:schemeClr val="dk2"/>
              </a:solidFill>
              <a:latin typeface="Times New Roman"/>
              <a:ea typeface="Times New Roman"/>
              <a:cs typeface="Times New Roman"/>
              <a:sym typeface="Times New Roman"/>
            </a:endParaRPr>
          </a:p>
        </p:txBody>
      </p:sp>
      <p:sp>
        <p:nvSpPr>
          <p:cNvPr id="354" name="Google Shape;354;p44"/>
          <p:cNvSpPr txBox="1"/>
          <p:nvPr/>
        </p:nvSpPr>
        <p:spPr>
          <a:xfrm>
            <a:off x="296533" y="2371650"/>
            <a:ext cx="3968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1F1F1F"/>
              </a:buClr>
              <a:buSzPts val="1400"/>
              <a:buFont typeface="Times New Roman"/>
              <a:buChar char="●"/>
            </a:pPr>
            <a:r>
              <a:rPr lang="pt-PT">
                <a:solidFill>
                  <a:srgbClr val="1F1F1F"/>
                </a:solidFill>
                <a:latin typeface="Times New Roman"/>
                <a:ea typeface="Times New Roman"/>
                <a:cs typeface="Times New Roman"/>
                <a:sym typeface="Times New Roman"/>
              </a:rPr>
              <a:t>Recommendation</a:t>
            </a:r>
            <a:endParaRPr b="1">
              <a:solidFill>
                <a:srgbClr val="1F1F1F"/>
              </a:solidFill>
              <a:latin typeface="Times New Roman"/>
              <a:ea typeface="Times New Roman"/>
              <a:cs typeface="Times New Roman"/>
              <a:sym typeface="Times New Roman"/>
            </a:endParaRPr>
          </a:p>
        </p:txBody>
      </p:sp>
      <p:sp>
        <p:nvSpPr>
          <p:cNvPr id="355" name="Google Shape;355;p44"/>
          <p:cNvSpPr txBox="1"/>
          <p:nvPr/>
        </p:nvSpPr>
        <p:spPr>
          <a:xfrm>
            <a:off x="383559" y="2933775"/>
            <a:ext cx="862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rgbClr val="1F1F1F"/>
                </a:solidFill>
                <a:latin typeface="Times New Roman"/>
                <a:ea typeface="Times New Roman"/>
                <a:cs typeface="Times New Roman"/>
                <a:sym typeface="Times New Roman"/>
              </a:rPr>
              <a:t>Recommended Restaurants for User zvq6qxc2IVA08jaUelUMRw ['New Delhi Indian Restaurant', 'Circles Contemporary Asian', 'Zaika', 'Ekta Indian Cuisine', "Alyan's Restaurant", 'Tiffin', 'Osteria']</a:t>
            </a:r>
            <a:endParaRPr>
              <a:solidFill>
                <a:srgbClr val="1F1F1F"/>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59" name="Shape 359"/>
        <p:cNvGrpSpPr/>
        <p:nvPr/>
      </p:nvGrpSpPr>
      <p:grpSpPr>
        <a:xfrm>
          <a:off x="0" y="0"/>
          <a:ext cx="0" cy="0"/>
          <a:chOff x="0" y="0"/>
          <a:chExt cx="0" cy="0"/>
        </a:xfrm>
      </p:grpSpPr>
      <p:sp>
        <p:nvSpPr>
          <p:cNvPr id="360" name="Google Shape;360;p45"/>
          <p:cNvSpPr txBox="1"/>
          <p:nvPr>
            <p:ph type="title"/>
          </p:nvPr>
        </p:nvSpPr>
        <p:spPr>
          <a:xfrm>
            <a:off x="112200" y="1000200"/>
            <a:ext cx="9845400" cy="300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pt-PT" sz="5600">
                <a:solidFill>
                  <a:srgbClr val="1F1F1F"/>
                </a:solidFill>
                <a:latin typeface="Times New Roman"/>
                <a:ea typeface="Times New Roman"/>
                <a:cs typeface="Times New Roman"/>
                <a:sym typeface="Times New Roman"/>
              </a:rPr>
              <a:t>PART 2 | </a:t>
            </a:r>
            <a:r>
              <a:rPr b="1" lang="pt-PT" sz="2600">
                <a:solidFill>
                  <a:srgbClr val="1F1F1F"/>
                </a:solidFill>
                <a:latin typeface="Times New Roman"/>
                <a:ea typeface="Times New Roman"/>
                <a:cs typeface="Times New Roman"/>
                <a:sym typeface="Times New Roman"/>
              </a:rPr>
              <a:t>Social Network Analysis and Time Series</a:t>
            </a:r>
            <a:endParaRPr b="1" sz="2600">
              <a:solidFill>
                <a:srgbClr val="1F1F1F"/>
              </a:solidFill>
              <a:latin typeface="Times New Roman"/>
              <a:ea typeface="Times New Roman"/>
              <a:cs typeface="Times New Roman"/>
              <a:sym typeface="Times New Roman"/>
            </a:endParaRPr>
          </a:p>
        </p:txBody>
      </p:sp>
      <p:sp>
        <p:nvSpPr>
          <p:cNvPr id="361" name="Google Shape;361;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6"/>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367" name="Google Shape;367;p4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368" name="Google Shape;368;p46"/>
          <p:cNvPicPr preferRelativeResize="0"/>
          <p:nvPr/>
        </p:nvPicPr>
        <p:blipFill rotWithShape="1">
          <a:blip r:embed="rId4">
            <a:alphaModFix/>
          </a:blip>
          <a:srcRect b="0" l="0" r="0" t="0"/>
          <a:stretch/>
        </p:blipFill>
        <p:spPr>
          <a:xfrm>
            <a:off x="5466455" y="1289002"/>
            <a:ext cx="3580244" cy="2325486"/>
          </a:xfrm>
          <a:prstGeom prst="rect">
            <a:avLst/>
          </a:prstGeom>
          <a:noFill/>
          <a:ln>
            <a:noFill/>
          </a:ln>
        </p:spPr>
      </p:pic>
      <p:sp>
        <p:nvSpPr>
          <p:cNvPr id="369" name="Google Shape;369;p46"/>
          <p:cNvSpPr txBox="1"/>
          <p:nvPr/>
        </p:nvSpPr>
        <p:spPr>
          <a:xfrm>
            <a:off x="5466455" y="3780223"/>
            <a:ext cx="3723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pt-PT" sz="1200" u="none" cap="none" strike="noStrike">
                <a:solidFill>
                  <a:schemeClr val="dk2"/>
                </a:solidFill>
                <a:latin typeface="Times New Roman"/>
                <a:ea typeface="Times New Roman"/>
                <a:cs typeface="Times New Roman"/>
                <a:sym typeface="Times New Roman"/>
              </a:rPr>
              <a:t>A</a:t>
            </a:r>
            <a:r>
              <a:rPr b="1" i="1" lang="pt-PT" sz="1200" u="none" cap="none" strike="noStrike">
                <a:solidFill>
                  <a:schemeClr val="dk2"/>
                </a:solidFill>
                <a:latin typeface="Times New Roman"/>
                <a:ea typeface="Times New Roman"/>
                <a:cs typeface="Times New Roman"/>
                <a:sym typeface="Times New Roman"/>
              </a:rPr>
              <a:t> frequency </a:t>
            </a:r>
            <a:r>
              <a:rPr b="0" i="1" lang="pt-PT" sz="1200" u="none" cap="none" strike="noStrike">
                <a:solidFill>
                  <a:schemeClr val="dk2"/>
                </a:solidFill>
                <a:latin typeface="Times New Roman"/>
                <a:ea typeface="Times New Roman"/>
                <a:cs typeface="Times New Roman"/>
                <a:sym typeface="Times New Roman"/>
              </a:rPr>
              <a:t>of </a:t>
            </a:r>
            <a:r>
              <a:rPr b="1" i="1" lang="pt-PT" sz="1200" u="none" cap="none" strike="noStrike">
                <a:solidFill>
                  <a:schemeClr val="dk2"/>
                </a:solidFill>
                <a:latin typeface="Times New Roman"/>
                <a:ea typeface="Times New Roman"/>
                <a:cs typeface="Times New Roman"/>
                <a:sym typeface="Times New Roman"/>
              </a:rPr>
              <a:t>30</a:t>
            </a:r>
            <a:r>
              <a:rPr b="0" i="1" lang="pt-PT" sz="1200" u="none" cap="none" strike="noStrike">
                <a:solidFill>
                  <a:schemeClr val="dk2"/>
                </a:solidFill>
                <a:latin typeface="Times New Roman"/>
                <a:ea typeface="Times New Roman"/>
                <a:cs typeface="Times New Roman"/>
                <a:sym typeface="Times New Roman"/>
              </a:rPr>
              <a:t> means that there are </a:t>
            </a:r>
            <a:r>
              <a:rPr b="1" i="1" lang="pt-PT" sz="1200" u="none" cap="none" strike="noStrike">
                <a:solidFill>
                  <a:schemeClr val="dk2"/>
                </a:solidFill>
                <a:latin typeface="Times New Roman"/>
                <a:ea typeface="Times New Roman"/>
                <a:cs typeface="Times New Roman"/>
                <a:sym typeface="Times New Roman"/>
              </a:rPr>
              <a:t>30 nodes (restaurants) </a:t>
            </a:r>
            <a:r>
              <a:rPr b="0" i="1" lang="pt-PT" sz="1200" u="none" cap="none" strike="noStrike">
                <a:solidFill>
                  <a:schemeClr val="dk2"/>
                </a:solidFill>
                <a:latin typeface="Times New Roman"/>
                <a:ea typeface="Times New Roman"/>
                <a:cs typeface="Times New Roman"/>
                <a:sym typeface="Times New Roman"/>
              </a:rPr>
              <a:t>in the graph that have a </a:t>
            </a:r>
            <a:r>
              <a:rPr b="1" i="1" lang="pt-PT" sz="1200" u="none" cap="none" strike="noStrike">
                <a:solidFill>
                  <a:schemeClr val="dk2"/>
                </a:solidFill>
                <a:latin typeface="Times New Roman"/>
                <a:ea typeface="Times New Roman"/>
                <a:cs typeface="Times New Roman"/>
                <a:sym typeface="Times New Roman"/>
              </a:rPr>
              <a:t>degree of 100</a:t>
            </a:r>
            <a:r>
              <a:rPr b="0" i="1" lang="pt-PT" sz="1200" u="none" cap="none" strike="noStrike">
                <a:solidFill>
                  <a:schemeClr val="dk2"/>
                </a:solidFill>
                <a:latin typeface="Times New Roman"/>
                <a:ea typeface="Times New Roman"/>
                <a:cs typeface="Times New Roman"/>
                <a:sym typeface="Times New Roman"/>
              </a:rPr>
              <a:t>. In other words, there are 30 different businesses  restaurants that are each connected to 100 users (approximately).</a:t>
            </a:r>
            <a:endParaRPr/>
          </a:p>
        </p:txBody>
      </p:sp>
      <p:pic>
        <p:nvPicPr>
          <p:cNvPr id="370" name="Google Shape;370;p46"/>
          <p:cNvPicPr preferRelativeResize="0"/>
          <p:nvPr/>
        </p:nvPicPr>
        <p:blipFill rotWithShape="1">
          <a:blip r:embed="rId5">
            <a:alphaModFix/>
          </a:blip>
          <a:srcRect b="0" l="0" r="0" t="0"/>
          <a:stretch/>
        </p:blipFill>
        <p:spPr>
          <a:xfrm>
            <a:off x="521839" y="1540739"/>
            <a:ext cx="3280768" cy="2846900"/>
          </a:xfrm>
          <a:prstGeom prst="rect">
            <a:avLst/>
          </a:prstGeom>
          <a:noFill/>
          <a:ln cap="flat" cmpd="sng" w="9525">
            <a:solidFill>
              <a:schemeClr val="dk2"/>
            </a:solidFill>
            <a:prstDash val="solid"/>
            <a:round/>
            <a:headEnd len="sm" w="sm" type="none"/>
            <a:tailEnd len="sm" w="sm" type="none"/>
          </a:ln>
        </p:spPr>
      </p:pic>
      <p:sp>
        <p:nvSpPr>
          <p:cNvPr id="371" name="Google Shape;371;p46"/>
          <p:cNvSpPr txBox="1"/>
          <p:nvPr/>
        </p:nvSpPr>
        <p:spPr>
          <a:xfrm>
            <a:off x="5466456" y="484814"/>
            <a:ext cx="3555900" cy="769500"/>
          </a:xfrm>
          <a:prstGeom prst="rect">
            <a:avLst/>
          </a:prstGeom>
          <a:solidFill>
            <a:srgbClr val="C2F6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PT" sz="1100" u="none" cap="none" strike="noStrike">
                <a:solidFill>
                  <a:schemeClr val="dk2"/>
                </a:solidFill>
                <a:latin typeface="Times New Roman"/>
                <a:ea typeface="Times New Roman"/>
                <a:cs typeface="Times New Roman"/>
                <a:sym typeface="Times New Roman"/>
              </a:rPr>
              <a:t>This histogram shows how many businesses restaurants have different degrees of connections (i.e., how many restaurants are connected through shared users that leave both businesses node’s review).</a:t>
            </a:r>
            <a:endParaRPr/>
          </a:p>
        </p:txBody>
      </p:sp>
      <p:cxnSp>
        <p:nvCxnSpPr>
          <p:cNvPr id="372" name="Google Shape;372;p46"/>
          <p:cNvCxnSpPr/>
          <p:nvPr/>
        </p:nvCxnSpPr>
        <p:spPr>
          <a:xfrm>
            <a:off x="5741462" y="3103604"/>
            <a:ext cx="1561200" cy="0"/>
          </a:xfrm>
          <a:prstGeom prst="straightConnector1">
            <a:avLst/>
          </a:prstGeom>
          <a:noFill/>
          <a:ln cap="flat" cmpd="sng" w="9525">
            <a:solidFill>
              <a:srgbClr val="FF0000"/>
            </a:solidFill>
            <a:prstDash val="dash"/>
            <a:round/>
            <a:headEnd len="sm" w="sm" type="none"/>
            <a:tailEnd len="sm" w="sm" type="none"/>
          </a:ln>
        </p:spPr>
      </p:cxnSp>
      <p:cxnSp>
        <p:nvCxnSpPr>
          <p:cNvPr id="373" name="Google Shape;373;p46"/>
          <p:cNvCxnSpPr/>
          <p:nvPr/>
        </p:nvCxnSpPr>
        <p:spPr>
          <a:xfrm>
            <a:off x="7321125" y="3103604"/>
            <a:ext cx="0" cy="234300"/>
          </a:xfrm>
          <a:prstGeom prst="straightConnector1">
            <a:avLst/>
          </a:prstGeom>
          <a:noFill/>
          <a:ln cap="flat" cmpd="sng" w="9525">
            <a:solidFill>
              <a:srgbClr val="FF0000"/>
            </a:solidFill>
            <a:prstDash val="dash"/>
            <a:round/>
            <a:headEnd len="sm" w="sm" type="none"/>
            <a:tailEnd len="sm" w="sm" type="none"/>
          </a:ln>
        </p:spPr>
      </p:cxnSp>
      <p:sp>
        <p:nvSpPr>
          <p:cNvPr id="374" name="Google Shape;374;p46"/>
          <p:cNvSpPr/>
          <p:nvPr/>
        </p:nvSpPr>
        <p:spPr>
          <a:xfrm>
            <a:off x="7302633" y="3075732"/>
            <a:ext cx="45600" cy="456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46"/>
          <p:cNvSpPr/>
          <p:nvPr/>
        </p:nvSpPr>
        <p:spPr>
          <a:xfrm>
            <a:off x="5484914" y="3879515"/>
            <a:ext cx="45600" cy="456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6" name="Google Shape;376;p46"/>
          <p:cNvCxnSpPr/>
          <p:nvPr/>
        </p:nvCxnSpPr>
        <p:spPr>
          <a:xfrm flipH="1" rot="10800000">
            <a:off x="5568727" y="3131520"/>
            <a:ext cx="1687800" cy="5718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377" name="Google Shape;377;p46"/>
          <p:cNvSpPr/>
          <p:nvPr/>
        </p:nvSpPr>
        <p:spPr>
          <a:xfrm>
            <a:off x="1888812" y="945222"/>
            <a:ext cx="237600" cy="219900"/>
          </a:xfrm>
          <a:prstGeom prst="ellipse">
            <a:avLst/>
          </a:prstGeom>
          <a:solidFill>
            <a:srgbClr val="C2F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8" name="Google Shape;378;p46"/>
          <p:cNvCxnSpPr/>
          <p:nvPr/>
        </p:nvCxnSpPr>
        <p:spPr>
          <a:xfrm>
            <a:off x="1742546" y="1254123"/>
            <a:ext cx="384000" cy="0"/>
          </a:xfrm>
          <a:prstGeom prst="straightConnector1">
            <a:avLst/>
          </a:prstGeom>
          <a:noFill/>
          <a:ln cap="flat" cmpd="sng" w="28575">
            <a:solidFill>
              <a:srgbClr val="636363"/>
            </a:solidFill>
            <a:prstDash val="solid"/>
            <a:round/>
            <a:headEnd len="sm" w="sm" type="none"/>
            <a:tailEnd len="sm" w="sm" type="none"/>
          </a:ln>
        </p:spPr>
      </p:cxnSp>
      <p:sp>
        <p:nvSpPr>
          <p:cNvPr id="379" name="Google Shape;379;p46"/>
          <p:cNvSpPr txBox="1"/>
          <p:nvPr/>
        </p:nvSpPr>
        <p:spPr>
          <a:xfrm>
            <a:off x="2092722" y="892616"/>
            <a:ext cx="3280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pt-PT" sz="1200" u="none" cap="none" strike="noStrike">
                <a:solidFill>
                  <a:schemeClr val="dk2"/>
                </a:solidFill>
                <a:latin typeface="Times New Roman"/>
                <a:ea typeface="Times New Roman"/>
                <a:cs typeface="Times New Roman"/>
                <a:sym typeface="Times New Roman"/>
              </a:rPr>
              <a:t>Node=</a:t>
            </a:r>
            <a:r>
              <a:rPr b="0" i="1" lang="pt-PT" sz="1200" u="none" cap="none" strike="noStrike">
                <a:solidFill>
                  <a:schemeClr val="dk2"/>
                </a:solidFill>
                <a:latin typeface="Times New Roman"/>
                <a:ea typeface="Times New Roman"/>
                <a:cs typeface="Times New Roman"/>
                <a:sym typeface="Times New Roman"/>
              </a:rPr>
              <a:t>Restaurants in Philadelphia</a:t>
            </a:r>
            <a:endParaRPr/>
          </a:p>
          <a:p>
            <a:pPr indent="0" lvl="0" marL="0" marR="0" rtl="0" algn="l">
              <a:lnSpc>
                <a:spcPct val="100000"/>
              </a:lnSpc>
              <a:spcBef>
                <a:spcPts val="0"/>
              </a:spcBef>
              <a:spcAft>
                <a:spcPts val="0"/>
              </a:spcAft>
              <a:buNone/>
            </a:pPr>
            <a:r>
              <a:rPr b="1" i="1" lang="pt-PT" sz="1200" u="none" cap="none" strike="noStrike">
                <a:solidFill>
                  <a:schemeClr val="dk2"/>
                </a:solidFill>
                <a:latin typeface="Times New Roman"/>
                <a:ea typeface="Times New Roman"/>
                <a:cs typeface="Times New Roman"/>
                <a:sym typeface="Times New Roman"/>
              </a:rPr>
              <a:t>Edge=</a:t>
            </a:r>
            <a:r>
              <a:rPr b="0" i="1" lang="pt-PT" sz="1200" u="none" cap="none" strike="noStrike">
                <a:solidFill>
                  <a:schemeClr val="dk2"/>
                </a:solidFill>
                <a:latin typeface="Times New Roman"/>
                <a:ea typeface="Times New Roman"/>
                <a:cs typeface="Times New Roman"/>
                <a:sym typeface="Times New Roman"/>
              </a:rPr>
              <a:t>Quantity of reviews made by each user, if we made a review for at least 2 restaurants.</a:t>
            </a:r>
            <a:endParaRPr b="0" i="0" sz="1200" u="none" cap="none" strike="noStrike">
              <a:solidFill>
                <a:srgbClr val="000000"/>
              </a:solidFill>
              <a:latin typeface="Arial"/>
              <a:ea typeface="Arial"/>
              <a:cs typeface="Arial"/>
              <a:sym typeface="Arial"/>
            </a:endParaRPr>
          </a:p>
        </p:txBody>
      </p:sp>
      <p:sp>
        <p:nvSpPr>
          <p:cNvPr id="380" name="Google Shape;380;p46"/>
          <p:cNvSpPr txBox="1"/>
          <p:nvPr/>
        </p:nvSpPr>
        <p:spPr>
          <a:xfrm>
            <a:off x="179886" y="4117590"/>
            <a:ext cx="3916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12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1" lang="pt-PT" sz="1200" u="none" cap="none" strike="noStrike">
                <a:solidFill>
                  <a:schemeClr val="dk2"/>
                </a:solidFill>
                <a:latin typeface="Times New Roman"/>
                <a:ea typeface="Times New Roman"/>
                <a:cs typeface="Times New Roman"/>
                <a:sym typeface="Times New Roman"/>
              </a:rPr>
              <a:t>E.g.: 3 users review both restaurant A and restaurant B. So since 3 reviews were made, we can stablish a connection between restaurants.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81" name="Google Shape;381;p46"/>
          <p:cNvSpPr/>
          <p:nvPr/>
        </p:nvSpPr>
        <p:spPr>
          <a:xfrm>
            <a:off x="3498327" y="4775710"/>
            <a:ext cx="237600" cy="219900"/>
          </a:xfrm>
          <a:prstGeom prst="ellipse">
            <a:avLst/>
          </a:prstGeom>
          <a:solidFill>
            <a:srgbClr val="C2F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82" name="Google Shape;382;p46"/>
          <p:cNvCxnSpPr/>
          <p:nvPr/>
        </p:nvCxnSpPr>
        <p:spPr>
          <a:xfrm>
            <a:off x="3736033" y="4893732"/>
            <a:ext cx="384000" cy="0"/>
          </a:xfrm>
          <a:prstGeom prst="straightConnector1">
            <a:avLst/>
          </a:prstGeom>
          <a:noFill/>
          <a:ln cap="flat" cmpd="sng" w="28575">
            <a:solidFill>
              <a:srgbClr val="636363"/>
            </a:solidFill>
            <a:prstDash val="solid"/>
            <a:round/>
            <a:headEnd len="sm" w="sm" type="none"/>
            <a:tailEnd len="sm" w="sm" type="none"/>
          </a:ln>
        </p:spPr>
      </p:cxnSp>
      <p:sp>
        <p:nvSpPr>
          <p:cNvPr id="383" name="Google Shape;383;p46"/>
          <p:cNvSpPr/>
          <p:nvPr/>
        </p:nvSpPr>
        <p:spPr>
          <a:xfrm>
            <a:off x="4114904" y="4775710"/>
            <a:ext cx="237600" cy="219900"/>
          </a:xfrm>
          <a:prstGeom prst="ellipse">
            <a:avLst/>
          </a:prstGeom>
          <a:solidFill>
            <a:srgbClr val="C2F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46"/>
          <p:cNvSpPr txBox="1"/>
          <p:nvPr/>
        </p:nvSpPr>
        <p:spPr>
          <a:xfrm>
            <a:off x="2646581" y="4817842"/>
            <a:ext cx="97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pt-PT" sz="1100" u="none" cap="none" strike="noStrike">
                <a:solidFill>
                  <a:schemeClr val="dk2"/>
                </a:solidFill>
                <a:latin typeface="Times New Roman"/>
                <a:ea typeface="Times New Roman"/>
                <a:cs typeface="Times New Roman"/>
                <a:sym typeface="Times New Roman"/>
              </a:rPr>
              <a:t>Restaurant A</a:t>
            </a:r>
            <a:endParaRPr b="0" i="0" sz="1100" u="none" cap="none" strike="noStrike">
              <a:solidFill>
                <a:srgbClr val="000000"/>
              </a:solidFill>
              <a:latin typeface="Arial"/>
              <a:ea typeface="Arial"/>
              <a:cs typeface="Arial"/>
              <a:sym typeface="Arial"/>
            </a:endParaRPr>
          </a:p>
        </p:txBody>
      </p:sp>
      <p:sp>
        <p:nvSpPr>
          <p:cNvPr id="385" name="Google Shape;385;p46"/>
          <p:cNvSpPr txBox="1"/>
          <p:nvPr/>
        </p:nvSpPr>
        <p:spPr>
          <a:xfrm>
            <a:off x="4276444" y="4817842"/>
            <a:ext cx="97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pt-PT" sz="1100" u="none" cap="none" strike="noStrike">
                <a:solidFill>
                  <a:schemeClr val="dk2"/>
                </a:solidFill>
                <a:latin typeface="Times New Roman"/>
                <a:ea typeface="Times New Roman"/>
                <a:cs typeface="Times New Roman"/>
                <a:sym typeface="Times New Roman"/>
              </a:rPr>
              <a:t>Restaurant B</a:t>
            </a:r>
            <a:endParaRPr b="0" i="0" sz="1100" u="none" cap="none" strike="noStrike">
              <a:solidFill>
                <a:srgbClr val="000000"/>
              </a:solidFill>
              <a:latin typeface="Arial"/>
              <a:ea typeface="Arial"/>
              <a:cs typeface="Arial"/>
              <a:sym typeface="Arial"/>
            </a:endParaRPr>
          </a:p>
        </p:txBody>
      </p:sp>
      <p:sp>
        <p:nvSpPr>
          <p:cNvPr id="386" name="Google Shape;386;p46"/>
          <p:cNvSpPr txBox="1"/>
          <p:nvPr/>
        </p:nvSpPr>
        <p:spPr>
          <a:xfrm>
            <a:off x="3793841" y="4644905"/>
            <a:ext cx="2337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3</a:t>
            </a:r>
            <a:endParaRPr/>
          </a:p>
        </p:txBody>
      </p:sp>
      <p:sp>
        <p:nvSpPr>
          <p:cNvPr id="387" name="Google Shape;387;p46"/>
          <p:cNvSpPr txBox="1"/>
          <p:nvPr>
            <p:ph type="title"/>
          </p:nvPr>
        </p:nvSpPr>
        <p:spPr>
          <a:xfrm>
            <a:off x="319134" y="417332"/>
            <a:ext cx="7886700" cy="59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pt-PT" sz="2700">
                <a:solidFill>
                  <a:srgbClr val="1F1F1F"/>
                </a:solidFill>
                <a:highlight>
                  <a:schemeClr val="dk1"/>
                </a:highlight>
                <a:latin typeface="Times New Roman"/>
                <a:ea typeface="Times New Roman"/>
                <a:cs typeface="Times New Roman"/>
                <a:sym typeface="Times New Roman"/>
              </a:rPr>
              <a:t>SNA |Restaurant Philad. Network</a:t>
            </a:r>
            <a:endParaRPr sz="2700">
              <a:solidFill>
                <a:srgbClr val="1F1F1F"/>
              </a:solidFill>
              <a:highlight>
                <a:schemeClr val="dk1"/>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7"/>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393" name="Google Shape;393;p4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394" name="Google Shape;394;p47"/>
          <p:cNvPicPr preferRelativeResize="0"/>
          <p:nvPr/>
        </p:nvPicPr>
        <p:blipFill rotWithShape="1">
          <a:blip r:embed="rId4">
            <a:alphaModFix/>
          </a:blip>
          <a:srcRect b="0" l="0" r="0" t="0"/>
          <a:stretch/>
        </p:blipFill>
        <p:spPr>
          <a:xfrm>
            <a:off x="388323" y="1959855"/>
            <a:ext cx="4993814" cy="2823989"/>
          </a:xfrm>
          <a:prstGeom prst="rect">
            <a:avLst/>
          </a:prstGeom>
          <a:noFill/>
          <a:ln>
            <a:noFill/>
          </a:ln>
        </p:spPr>
      </p:pic>
      <p:pic>
        <p:nvPicPr>
          <p:cNvPr id="395" name="Google Shape;395;p47"/>
          <p:cNvPicPr preferRelativeResize="0"/>
          <p:nvPr/>
        </p:nvPicPr>
        <p:blipFill rotWithShape="1">
          <a:blip r:embed="rId5">
            <a:alphaModFix/>
          </a:blip>
          <a:srcRect b="0" l="0" r="0" t="0"/>
          <a:stretch/>
        </p:blipFill>
        <p:spPr>
          <a:xfrm>
            <a:off x="6210300" y="873465"/>
            <a:ext cx="2575783" cy="662997"/>
          </a:xfrm>
          <a:prstGeom prst="rect">
            <a:avLst/>
          </a:prstGeom>
          <a:noFill/>
          <a:ln>
            <a:noFill/>
          </a:ln>
        </p:spPr>
      </p:pic>
      <p:pic>
        <p:nvPicPr>
          <p:cNvPr id="396" name="Google Shape;396;p47"/>
          <p:cNvPicPr preferRelativeResize="0"/>
          <p:nvPr/>
        </p:nvPicPr>
        <p:blipFill rotWithShape="1">
          <a:blip r:embed="rId6">
            <a:alphaModFix/>
          </a:blip>
          <a:srcRect b="0" l="0" r="0" t="0"/>
          <a:stretch/>
        </p:blipFill>
        <p:spPr>
          <a:xfrm>
            <a:off x="5614630" y="2608059"/>
            <a:ext cx="2978159" cy="2227107"/>
          </a:xfrm>
          <a:prstGeom prst="rect">
            <a:avLst/>
          </a:prstGeom>
          <a:noFill/>
          <a:ln>
            <a:noFill/>
          </a:ln>
        </p:spPr>
      </p:pic>
      <p:sp>
        <p:nvSpPr>
          <p:cNvPr id="397" name="Google Shape;397;p47"/>
          <p:cNvSpPr txBox="1"/>
          <p:nvPr>
            <p:ph type="title"/>
          </p:nvPr>
        </p:nvSpPr>
        <p:spPr>
          <a:xfrm>
            <a:off x="319134" y="417332"/>
            <a:ext cx="7886700" cy="59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pt-PT" sz="2700">
                <a:solidFill>
                  <a:schemeClr val="dk2"/>
                </a:solidFill>
                <a:highlight>
                  <a:schemeClr val="dk1"/>
                </a:highlight>
                <a:latin typeface="Times New Roman"/>
                <a:ea typeface="Times New Roman"/>
                <a:cs typeface="Times New Roman"/>
                <a:sym typeface="Times New Roman"/>
              </a:rPr>
              <a:t>SNA |Restaurant Philad. Network View</a:t>
            </a:r>
            <a:endParaRPr sz="2700">
              <a:solidFill>
                <a:schemeClr val="dk2"/>
              </a:solidFill>
              <a:highlight>
                <a:schemeClr val="dk1"/>
              </a:highlight>
              <a:latin typeface="Times New Roman"/>
              <a:ea typeface="Times New Roman"/>
              <a:cs typeface="Times New Roman"/>
              <a:sym typeface="Times New Roman"/>
            </a:endParaRPr>
          </a:p>
        </p:txBody>
      </p:sp>
      <p:cxnSp>
        <p:nvCxnSpPr>
          <p:cNvPr id="398" name="Google Shape;398;p47"/>
          <p:cNvCxnSpPr/>
          <p:nvPr/>
        </p:nvCxnSpPr>
        <p:spPr>
          <a:xfrm>
            <a:off x="5078291" y="2245313"/>
            <a:ext cx="1131900" cy="5052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399" name="Google Shape;399;p47"/>
          <p:cNvSpPr/>
          <p:nvPr/>
        </p:nvSpPr>
        <p:spPr>
          <a:xfrm>
            <a:off x="792480" y="2171700"/>
            <a:ext cx="4465200" cy="144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47"/>
          <p:cNvSpPr/>
          <p:nvPr/>
        </p:nvSpPr>
        <p:spPr>
          <a:xfrm>
            <a:off x="5516880" y="2707715"/>
            <a:ext cx="3238800" cy="1611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47"/>
          <p:cNvSpPr txBox="1"/>
          <p:nvPr/>
        </p:nvSpPr>
        <p:spPr>
          <a:xfrm>
            <a:off x="685800" y="1161550"/>
            <a:ext cx="457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pt-PT" sz="1400" u="none" cap="none" strike="noStrike">
                <a:solidFill>
                  <a:schemeClr val="dk2"/>
                </a:solidFill>
                <a:latin typeface="Times New Roman"/>
                <a:ea typeface="Times New Roman"/>
                <a:cs typeface="Times New Roman"/>
                <a:sym typeface="Times New Roman"/>
              </a:rPr>
              <a:t>The restaurants that most number of users review both in commun, are the Zahav &amp; Amada restaurants with 26 Clients/users making reviews of them.</a:t>
            </a:r>
            <a:endParaRPr b="0" i="0" sz="1400" u="none" cap="none" strike="noStrike">
              <a:solidFill>
                <a:srgbClr val="000000"/>
              </a:solidFill>
              <a:latin typeface="Arial"/>
              <a:ea typeface="Arial"/>
              <a:cs typeface="Arial"/>
              <a:sym typeface="Arial"/>
            </a:endParaRPr>
          </a:p>
        </p:txBody>
      </p:sp>
      <p:sp>
        <p:nvSpPr>
          <p:cNvPr id="402" name="Google Shape;402;p47"/>
          <p:cNvSpPr txBox="1"/>
          <p:nvPr/>
        </p:nvSpPr>
        <p:spPr>
          <a:xfrm>
            <a:off x="5661957" y="1500063"/>
            <a:ext cx="33450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Times New Roman"/>
                <a:ea typeface="Times New Roman"/>
                <a:cs typeface="Times New Roman"/>
                <a:sym typeface="Times New Roman"/>
              </a:rPr>
              <a:t>To have a notion of our dataset reality, obtaining as the max 26 rivews in common, for a total of 501 resturants and total of aprox 6000 users, with “duplicate reviews of 332, indicates that the quantity of businesses reviews in common is quite low indicating sparsity in our dataset.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8"/>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08" name="Google Shape;408;p48"/>
          <p:cNvSpPr txBox="1"/>
          <p:nvPr>
            <p:ph type="title"/>
          </p:nvPr>
        </p:nvSpPr>
        <p:spPr>
          <a:xfrm>
            <a:off x="319134" y="417332"/>
            <a:ext cx="7886700" cy="59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pt-PT" sz="2700">
                <a:latin typeface="Times New Roman"/>
                <a:ea typeface="Times New Roman"/>
                <a:cs typeface="Times New Roman"/>
                <a:sym typeface="Times New Roman"/>
              </a:rPr>
              <a:t>SNA | </a:t>
            </a:r>
            <a:r>
              <a:rPr lang="pt-PT" sz="2700">
                <a:latin typeface="Times New Roman"/>
                <a:ea typeface="Times New Roman"/>
                <a:cs typeface="Times New Roman"/>
                <a:sym typeface="Times New Roman"/>
              </a:rPr>
              <a:t>Betweenness Centrality</a:t>
            </a:r>
            <a:endParaRPr sz="2700">
              <a:latin typeface="Times New Roman"/>
              <a:ea typeface="Times New Roman"/>
              <a:cs typeface="Times New Roman"/>
              <a:sym typeface="Times New Roman"/>
            </a:endParaRPr>
          </a:p>
        </p:txBody>
      </p:sp>
      <p:sp>
        <p:nvSpPr>
          <p:cNvPr id="409" name="Google Shape;409;p48"/>
          <p:cNvSpPr/>
          <p:nvPr/>
        </p:nvSpPr>
        <p:spPr>
          <a:xfrm>
            <a:off x="435260" y="1284582"/>
            <a:ext cx="3515700" cy="1914600"/>
          </a:xfrm>
          <a:prstGeom prst="rect">
            <a:avLst/>
          </a:prstGeom>
          <a:solidFill>
            <a:srgbClr val="F2F2F2"/>
          </a:solidFill>
          <a:ln cap="flat" cmpd="sng" w="25400">
            <a:solidFill>
              <a:srgbClr val="2B2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Identifies restaurants that frequently lie on the shortest paths between other restaurants.</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Restaurants with high betweenness centrality might be those that bridge different "clusters" of the dining scene in Philadelphia.</a:t>
            </a:r>
            <a:endParaRPr b="0" i="0" sz="1300" u="none" cap="none" strike="noStrike">
              <a:solidFill>
                <a:schemeClr val="dk2"/>
              </a:solidFill>
              <a:latin typeface="Times New Roman"/>
              <a:ea typeface="Times New Roman"/>
              <a:cs typeface="Times New Roman"/>
              <a:sym typeface="Times New Roman"/>
            </a:endParaRPr>
          </a:p>
        </p:txBody>
      </p:sp>
      <p:sp>
        <p:nvSpPr>
          <p:cNvPr id="410" name="Google Shape;410;p48"/>
          <p:cNvSpPr txBox="1"/>
          <p:nvPr/>
        </p:nvSpPr>
        <p:spPr>
          <a:xfrm>
            <a:off x="371707" y="3311067"/>
            <a:ext cx="3579300" cy="14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For example, a restaurant that is commonly compared with restaurants from different neighborhoods or cuisines like Good Dog Bar and White Dog Café, </a:t>
            </a:r>
            <a:r>
              <a:rPr b="1" i="0" lang="pt-PT" sz="1300" u="none" cap="none" strike="noStrike">
                <a:solidFill>
                  <a:schemeClr val="dk2"/>
                </a:solidFill>
                <a:latin typeface="Times New Roman"/>
                <a:ea typeface="Times New Roman"/>
                <a:cs typeface="Times New Roman"/>
                <a:sym typeface="Times New Roman"/>
              </a:rPr>
              <a:t>may act as a "bridge" between various culinary communities</a:t>
            </a:r>
            <a:r>
              <a:rPr b="0" i="0" lang="pt-PT" sz="1300" u="none" cap="none" strike="noStrike">
                <a:solidFill>
                  <a:schemeClr val="dk2"/>
                </a:solidFill>
                <a:latin typeface="Times New Roman"/>
                <a:ea typeface="Times New Roman"/>
                <a:cs typeface="Times New Roman"/>
                <a:sym typeface="Times New Roman"/>
              </a:rPr>
              <a:t>. </a:t>
            </a:r>
            <a:r>
              <a:rPr b="1" i="0" lang="pt-PT" sz="1300" u="none" cap="none" strike="noStrike">
                <a:solidFill>
                  <a:schemeClr val="dk2"/>
                </a:solidFill>
                <a:latin typeface="Times New Roman"/>
                <a:ea typeface="Times New Roman"/>
                <a:cs typeface="Times New Roman"/>
                <a:sym typeface="Times New Roman"/>
              </a:rPr>
              <a:t>These restaurants control the flow of information (reviews), making them crucial in the network.</a:t>
            </a:r>
            <a:endParaRPr b="1" i="0" sz="1300" u="none" cap="none" strike="noStrike">
              <a:solidFill>
                <a:schemeClr val="dk2"/>
              </a:solidFill>
              <a:latin typeface="Times New Roman"/>
              <a:ea typeface="Times New Roman"/>
              <a:cs typeface="Times New Roman"/>
              <a:sym typeface="Times New Roman"/>
            </a:endParaRPr>
          </a:p>
        </p:txBody>
      </p:sp>
      <p:pic>
        <p:nvPicPr>
          <p:cNvPr id="411" name="Google Shape;411;p48"/>
          <p:cNvPicPr preferRelativeResize="0"/>
          <p:nvPr/>
        </p:nvPicPr>
        <p:blipFill rotWithShape="1">
          <a:blip r:embed="rId4">
            <a:alphaModFix/>
          </a:blip>
          <a:srcRect b="0" l="0" r="0" t="0"/>
          <a:stretch/>
        </p:blipFill>
        <p:spPr>
          <a:xfrm>
            <a:off x="4091940" y="1284582"/>
            <a:ext cx="4560994" cy="2821270"/>
          </a:xfrm>
          <a:prstGeom prst="rect">
            <a:avLst/>
          </a:prstGeom>
          <a:noFill/>
          <a:ln>
            <a:noFill/>
          </a:ln>
        </p:spPr>
      </p:pic>
      <p:cxnSp>
        <p:nvCxnSpPr>
          <p:cNvPr id="412" name="Google Shape;412;p48"/>
          <p:cNvCxnSpPr/>
          <p:nvPr/>
        </p:nvCxnSpPr>
        <p:spPr>
          <a:xfrm flipH="1">
            <a:off x="3912651" y="3928760"/>
            <a:ext cx="1737300" cy="346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3" name="Google Shape;413;p48"/>
          <p:cNvCxnSpPr/>
          <p:nvPr/>
        </p:nvCxnSpPr>
        <p:spPr>
          <a:xfrm flipH="1">
            <a:off x="3931617" y="3983104"/>
            <a:ext cx="3996900" cy="3957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414" name="Google Shape;414;p4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9"/>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20" name="Google Shape;42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33"/>
              <a:buNone/>
            </a:pPr>
            <a:r>
              <a:rPr b="1" lang="pt-PT" sz="2700">
                <a:latin typeface="Times New Roman"/>
                <a:ea typeface="Times New Roman"/>
                <a:cs typeface="Times New Roman"/>
                <a:sym typeface="Times New Roman"/>
              </a:rPr>
              <a:t>SNA | </a:t>
            </a:r>
            <a:r>
              <a:rPr lang="pt-PT" sz="2700">
                <a:latin typeface="Times New Roman"/>
                <a:ea typeface="Times New Roman"/>
                <a:cs typeface="Times New Roman"/>
                <a:sym typeface="Times New Roman"/>
              </a:rPr>
              <a:t>Closeness Centrality</a:t>
            </a:r>
            <a:r>
              <a:rPr lang="pt-PT" sz="2700">
                <a:solidFill>
                  <a:schemeClr val="dk2"/>
                </a:solidFill>
                <a:latin typeface="Times New Roman"/>
                <a:ea typeface="Times New Roman"/>
                <a:cs typeface="Times New Roman"/>
                <a:sym typeface="Times New Roman"/>
              </a:rPr>
              <a:t> </a:t>
            </a:r>
            <a:br>
              <a:rPr lang="pt-PT" sz="2700">
                <a:latin typeface="Times New Roman"/>
                <a:ea typeface="Times New Roman"/>
                <a:cs typeface="Times New Roman"/>
                <a:sym typeface="Times New Roman"/>
              </a:rPr>
            </a:br>
            <a:endParaRPr sz="2700">
              <a:latin typeface="Times New Roman"/>
              <a:ea typeface="Times New Roman"/>
              <a:cs typeface="Times New Roman"/>
              <a:sym typeface="Times New Roman"/>
            </a:endParaRPr>
          </a:p>
        </p:txBody>
      </p:sp>
      <p:sp>
        <p:nvSpPr>
          <p:cNvPr id="421" name="Google Shape;421;p49"/>
          <p:cNvSpPr/>
          <p:nvPr/>
        </p:nvSpPr>
        <p:spPr>
          <a:xfrm>
            <a:off x="583396" y="1268017"/>
            <a:ext cx="3216000" cy="2511600"/>
          </a:xfrm>
          <a:prstGeom prst="rect">
            <a:avLst/>
          </a:prstGeom>
          <a:solidFill>
            <a:srgbClr val="F2F2F2"/>
          </a:solidFill>
          <a:ln cap="flat" cmpd="sng" w="25400">
            <a:solidFill>
              <a:srgbClr val="2B2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Measures how close a restaurant is to all other restaurants in the network.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Restaurants with</a:t>
            </a:r>
            <a:r>
              <a:rPr b="1" i="0" lang="pt-PT" sz="1300" u="none" cap="none" strike="noStrike">
                <a:solidFill>
                  <a:schemeClr val="dk2"/>
                </a:solidFill>
                <a:latin typeface="Times New Roman"/>
                <a:ea typeface="Times New Roman"/>
                <a:cs typeface="Times New Roman"/>
                <a:sym typeface="Times New Roman"/>
              </a:rPr>
              <a:t> </a:t>
            </a:r>
            <a:r>
              <a:rPr b="0" i="0" lang="pt-PT" sz="1300" u="none" cap="none" strike="noStrike">
                <a:solidFill>
                  <a:schemeClr val="dk2"/>
                </a:solidFill>
                <a:latin typeface="Times New Roman"/>
                <a:ea typeface="Times New Roman"/>
                <a:cs typeface="Times New Roman"/>
                <a:sym typeface="Times New Roman"/>
              </a:rPr>
              <a:t>high closeness centrality </a:t>
            </a:r>
            <a:r>
              <a:rPr b="1" i="0" lang="pt-PT" sz="1300" u="none" cap="none" strike="noStrike">
                <a:solidFill>
                  <a:schemeClr val="dk2"/>
                </a:solidFill>
                <a:latin typeface="Times New Roman"/>
                <a:ea typeface="Times New Roman"/>
                <a:cs typeface="Times New Roman"/>
                <a:sym typeface="Times New Roman"/>
              </a:rPr>
              <a:t>can be seen as being</a:t>
            </a:r>
            <a:r>
              <a:rPr b="0" i="0" lang="pt-PT" sz="1300" u="none" cap="none" strike="noStrike">
                <a:solidFill>
                  <a:schemeClr val="dk2"/>
                </a:solidFill>
                <a:latin typeface="Times New Roman"/>
                <a:ea typeface="Times New Roman"/>
                <a:cs typeface="Times New Roman"/>
                <a:sym typeface="Times New Roman"/>
              </a:rPr>
              <a:t> </a:t>
            </a:r>
            <a:r>
              <a:rPr b="1" i="0" lang="pt-PT" sz="1300" u="none" cap="none" strike="noStrike">
                <a:solidFill>
                  <a:schemeClr val="dk2"/>
                </a:solidFill>
                <a:latin typeface="Times New Roman"/>
                <a:ea typeface="Times New Roman"/>
                <a:cs typeface="Times New Roman"/>
                <a:sym typeface="Times New Roman"/>
              </a:rPr>
              <a:t>more accessible or well-known </a:t>
            </a:r>
            <a:r>
              <a:rPr b="0" i="0" lang="pt-PT" sz="1300" u="none" cap="none" strike="noStrike">
                <a:solidFill>
                  <a:schemeClr val="dk2"/>
                </a:solidFill>
                <a:latin typeface="Times New Roman"/>
                <a:ea typeface="Times New Roman"/>
                <a:cs typeface="Times New Roman"/>
                <a:sym typeface="Times New Roman"/>
              </a:rPr>
              <a:t>across a wide range of other restaurants, </a:t>
            </a:r>
            <a:r>
              <a:rPr b="1" i="0" lang="pt-PT" sz="1300" u="none" cap="none" strike="noStrike">
                <a:solidFill>
                  <a:schemeClr val="dk2"/>
                </a:solidFill>
                <a:latin typeface="Times New Roman"/>
                <a:ea typeface="Times New Roman"/>
                <a:cs typeface="Times New Roman"/>
                <a:sym typeface="Times New Roman"/>
              </a:rPr>
              <a:t>meaning they</a:t>
            </a:r>
            <a:r>
              <a:rPr b="0" i="0" lang="pt-PT" sz="1300" u="none" cap="none" strike="noStrike">
                <a:solidFill>
                  <a:schemeClr val="dk2"/>
                </a:solidFill>
                <a:latin typeface="Times New Roman"/>
                <a:ea typeface="Times New Roman"/>
                <a:cs typeface="Times New Roman"/>
                <a:sym typeface="Times New Roman"/>
              </a:rPr>
              <a:t> </a:t>
            </a:r>
            <a:r>
              <a:rPr b="1" i="0" lang="pt-PT" sz="1300" u="none" cap="none" strike="noStrike">
                <a:solidFill>
                  <a:schemeClr val="dk2"/>
                </a:solidFill>
                <a:latin typeface="Times New Roman"/>
                <a:ea typeface="Times New Roman"/>
                <a:cs typeface="Times New Roman"/>
                <a:sym typeface="Times New Roman"/>
              </a:rPr>
              <a:t>can quickly be compared to or reviewed alongside other places.</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br>
              <a:rPr b="0" i="0" lang="pt-PT" sz="1050" u="none" cap="none" strike="noStrike">
                <a:solidFill>
                  <a:srgbClr val="CCCCCC"/>
                </a:solidFill>
                <a:highlight>
                  <a:srgbClr val="FFFF00"/>
                </a:highlight>
                <a:latin typeface="Times New Roman"/>
                <a:ea typeface="Times New Roman"/>
                <a:cs typeface="Times New Roman"/>
                <a:sym typeface="Times New Roman"/>
              </a:rPr>
            </a:br>
            <a:endParaRPr b="0" i="0" sz="1050" u="none" cap="none" strike="noStrike">
              <a:solidFill>
                <a:srgbClr val="CCCCCC"/>
              </a:solidFill>
              <a:highlight>
                <a:srgbClr val="FFFF00"/>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latin typeface="Times New Roman"/>
              <a:ea typeface="Times New Roman"/>
              <a:cs typeface="Times New Roman"/>
              <a:sym typeface="Times New Roman"/>
            </a:endParaRPr>
          </a:p>
        </p:txBody>
      </p:sp>
      <p:pic>
        <p:nvPicPr>
          <p:cNvPr id="422" name="Google Shape;422;p49"/>
          <p:cNvPicPr preferRelativeResize="0"/>
          <p:nvPr/>
        </p:nvPicPr>
        <p:blipFill rotWithShape="1">
          <a:blip r:embed="rId4">
            <a:alphaModFix/>
          </a:blip>
          <a:srcRect b="0" l="0" r="0" t="0"/>
          <a:stretch/>
        </p:blipFill>
        <p:spPr>
          <a:xfrm>
            <a:off x="4084590" y="1268017"/>
            <a:ext cx="4568344" cy="2829401"/>
          </a:xfrm>
          <a:prstGeom prst="rect">
            <a:avLst/>
          </a:prstGeom>
          <a:noFill/>
          <a:ln>
            <a:noFill/>
          </a:ln>
        </p:spPr>
      </p:pic>
      <p:sp>
        <p:nvSpPr>
          <p:cNvPr id="423" name="Google Shape;423;p4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pic>
        <p:nvPicPr>
          <p:cNvPr id="424" name="Google Shape;424;p49"/>
          <p:cNvPicPr preferRelativeResize="0"/>
          <p:nvPr/>
        </p:nvPicPr>
        <p:blipFill rotWithShape="1">
          <a:blip r:embed="rId5">
            <a:alphaModFix/>
          </a:blip>
          <a:srcRect b="0" l="0" r="0" t="0"/>
          <a:stretch/>
        </p:blipFill>
        <p:spPr>
          <a:xfrm>
            <a:off x="609689" y="3387218"/>
            <a:ext cx="3163415" cy="1420400"/>
          </a:xfrm>
          <a:prstGeom prst="rect">
            <a:avLst/>
          </a:prstGeom>
          <a:noFill/>
          <a:ln>
            <a:noFill/>
          </a:ln>
        </p:spPr>
      </p:pic>
      <p:sp>
        <p:nvSpPr>
          <p:cNvPr id="425" name="Google Shape;425;p49"/>
          <p:cNvSpPr txBox="1"/>
          <p:nvPr/>
        </p:nvSpPr>
        <p:spPr>
          <a:xfrm>
            <a:off x="4006547" y="4229960"/>
            <a:ext cx="49443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pt-PT" sz="1300" u="none" cap="none" strike="noStrike">
                <a:solidFill>
                  <a:schemeClr val="dk2"/>
                </a:solidFill>
                <a:latin typeface="Times New Roman"/>
                <a:ea typeface="Times New Roman"/>
                <a:cs typeface="Times New Roman"/>
                <a:sym typeface="Times New Roman"/>
              </a:rPr>
              <a:t>To understand if the businesses of our top 10, could lead us to choose to make a community selection by go through categories (e.g. chinese, Korean,American). </a:t>
            </a:r>
            <a:endParaRPr b="1" i="1" sz="1300" u="none" cap="none" strike="noStrike">
              <a:solidFill>
                <a:schemeClr val="dk2"/>
              </a:solidFill>
              <a:latin typeface="Times New Roman"/>
              <a:ea typeface="Times New Roman"/>
              <a:cs typeface="Times New Roman"/>
              <a:sym typeface="Times New Roman"/>
            </a:endParaRPr>
          </a:p>
        </p:txBody>
      </p:sp>
      <p:cxnSp>
        <p:nvCxnSpPr>
          <p:cNvPr id="426" name="Google Shape;426;p49"/>
          <p:cNvCxnSpPr>
            <a:stCxn id="425" idx="1"/>
          </p:cNvCxnSpPr>
          <p:nvPr/>
        </p:nvCxnSpPr>
        <p:spPr>
          <a:xfrm rot="10800000">
            <a:off x="3799247" y="4230110"/>
            <a:ext cx="207300" cy="346200"/>
          </a:xfrm>
          <a:prstGeom prst="straightConnector1">
            <a:avLst/>
          </a:prstGeom>
          <a:noFill/>
          <a:ln cap="flat" cmpd="sng" w="9525">
            <a:solidFill>
              <a:srgbClr val="636363"/>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0"/>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32" name="Google Shape;432;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166"/>
              <a:buNone/>
            </a:pPr>
            <a:r>
              <a:rPr b="1" lang="pt-PT" sz="3200">
                <a:latin typeface="Times New Roman"/>
                <a:ea typeface="Times New Roman"/>
                <a:cs typeface="Times New Roman"/>
                <a:sym typeface="Times New Roman"/>
              </a:rPr>
              <a:t>SNA |Closeness Values Analysis</a:t>
            </a:r>
            <a:endParaRPr/>
          </a:p>
        </p:txBody>
      </p:sp>
      <p:sp>
        <p:nvSpPr>
          <p:cNvPr id="433" name="Google Shape;433;p50"/>
          <p:cNvSpPr txBox="1"/>
          <p:nvPr>
            <p:ph idx="1" type="body"/>
          </p:nvPr>
        </p:nvSpPr>
        <p:spPr>
          <a:xfrm>
            <a:off x="4415882" y="1234075"/>
            <a:ext cx="4416300" cy="3334800"/>
          </a:xfrm>
          <a:prstGeom prst="rect">
            <a:avLst/>
          </a:prstGeom>
          <a:noFill/>
          <a:ln>
            <a:noFill/>
          </a:ln>
        </p:spPr>
        <p:txBody>
          <a:bodyPr anchorCtr="0" anchor="t" bIns="91425" lIns="91425" spcFirstLastPara="1" rIns="91425" wrap="square" tIns="91425">
            <a:normAutofit fontScale="40000"/>
          </a:bodyPr>
          <a:lstStyle/>
          <a:p>
            <a:pPr indent="0" lvl="0" marL="114300" rtl="0" algn="l">
              <a:lnSpc>
                <a:spcPct val="115000"/>
              </a:lnSpc>
              <a:spcBef>
                <a:spcPts val="0"/>
              </a:spcBef>
              <a:spcAft>
                <a:spcPts val="0"/>
              </a:spcAft>
              <a:buSzPct val="180000"/>
              <a:buNone/>
            </a:pPr>
            <a:r>
              <a:rPr b="1" lang="pt-PT" sz="2500">
                <a:solidFill>
                  <a:schemeClr val="dk2"/>
                </a:solidFill>
                <a:latin typeface="Times New Roman"/>
                <a:ea typeface="Times New Roman"/>
                <a:cs typeface="Times New Roman"/>
                <a:sym typeface="Times New Roman"/>
              </a:rPr>
              <a:t>High Closeness Values:</a:t>
            </a:r>
            <a:endParaRPr/>
          </a:p>
          <a:p>
            <a:pPr indent="0" lvl="0" marL="114300" rtl="0" algn="l">
              <a:lnSpc>
                <a:spcPct val="115000"/>
              </a:lnSpc>
              <a:spcBef>
                <a:spcPts val="0"/>
              </a:spcBef>
              <a:spcAft>
                <a:spcPts val="0"/>
              </a:spcAft>
              <a:buSzPct val="180000"/>
              <a:buNone/>
            </a:pPr>
            <a:r>
              <a:rPr b="0" lang="pt-PT" sz="2500">
                <a:solidFill>
                  <a:schemeClr val="dk2"/>
                </a:solidFill>
                <a:latin typeface="Times New Roman"/>
                <a:ea typeface="Times New Roman"/>
                <a:cs typeface="Times New Roman"/>
                <a:sym typeface="Times New Roman"/>
              </a:rPr>
              <a:t>The top rows of the DataFrame show businesses with a closeness value of 1.0. This indicates that these businesses are very close to all other businesses in the network, meaning they are likely well-connected or strategically positioned to reach other businesses quickly.</a:t>
            </a:r>
            <a:endParaRPr/>
          </a:p>
          <a:p>
            <a:pPr indent="-228600" lvl="0" marL="457200" rtl="0" algn="l">
              <a:lnSpc>
                <a:spcPct val="115000"/>
              </a:lnSpc>
              <a:spcBef>
                <a:spcPts val="0"/>
              </a:spcBef>
              <a:spcAft>
                <a:spcPts val="0"/>
              </a:spcAft>
              <a:buSzPct val="180000"/>
              <a:buNone/>
            </a:pPr>
            <a:r>
              <a:t/>
            </a:r>
            <a:endParaRPr b="0" sz="2500">
              <a:solidFill>
                <a:schemeClr val="dk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ct val="180000"/>
              <a:buNone/>
            </a:pPr>
            <a:r>
              <a:rPr b="0" lang="pt-PT" sz="2500">
                <a:solidFill>
                  <a:schemeClr val="dk2"/>
                </a:solidFill>
                <a:latin typeface="Times New Roman"/>
                <a:ea typeface="Times New Roman"/>
                <a:cs typeface="Times New Roman"/>
                <a:sym typeface="Times New Roman"/>
              </a:rPr>
              <a:t>For example, if Verree Express Pizza, Al's Italiano Pizzeria &amp; Ristorante, and others all have a closeness value of 1.0, they might have the shortest average distance to other businesses, making them central in terms of connectivity.</a:t>
            </a:r>
            <a:endParaRPr/>
          </a:p>
          <a:p>
            <a:pPr indent="-228600" lvl="0" marL="457200" rtl="0" algn="l">
              <a:lnSpc>
                <a:spcPct val="115000"/>
              </a:lnSpc>
              <a:spcBef>
                <a:spcPts val="0"/>
              </a:spcBef>
              <a:spcAft>
                <a:spcPts val="0"/>
              </a:spcAft>
              <a:buSzPct val="180000"/>
              <a:buNone/>
            </a:pPr>
            <a:r>
              <a:t/>
            </a:r>
            <a:endParaRPr b="0" sz="2500">
              <a:solidFill>
                <a:schemeClr val="dk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ct val="180000"/>
              <a:buNone/>
            </a:pPr>
            <a:r>
              <a:rPr b="1" lang="pt-PT" sz="2500">
                <a:solidFill>
                  <a:schemeClr val="dk2"/>
                </a:solidFill>
                <a:latin typeface="Times New Roman"/>
                <a:ea typeface="Times New Roman"/>
                <a:cs typeface="Times New Roman"/>
                <a:sym typeface="Times New Roman"/>
              </a:rPr>
              <a:t>NaN Values:</a:t>
            </a:r>
            <a:br>
              <a:rPr b="0" lang="pt-PT" sz="2500">
                <a:solidFill>
                  <a:schemeClr val="dk2"/>
                </a:solidFill>
                <a:latin typeface="Times New Roman"/>
                <a:ea typeface="Times New Roman"/>
                <a:cs typeface="Times New Roman"/>
                <a:sym typeface="Times New Roman"/>
              </a:rPr>
            </a:br>
            <a:r>
              <a:rPr b="0" lang="pt-PT" sz="2500">
                <a:solidFill>
                  <a:schemeClr val="dk2"/>
                </a:solidFill>
                <a:latin typeface="Times New Roman"/>
                <a:ea typeface="Times New Roman"/>
                <a:cs typeface="Times New Roman"/>
                <a:sym typeface="Times New Roman"/>
              </a:rPr>
              <a:t>Businesses like Taijiang Snackies, Point Breakfast Restaurant, Mr Pizza, Santucci Square Pizza V, and Ulana's have NaN (Not a Number) values for closeness. This typically means that these businesses are either isolated (not connected to any other businesses) or there are no valid paths to calculate their average distances. In graph terms, they might be in disconnected components of the network or have no incoming or outgoing edges.</a:t>
            </a:r>
            <a:endParaRPr/>
          </a:p>
          <a:p>
            <a:pPr indent="-228600" lvl="0" marL="457200" rtl="0" algn="l">
              <a:lnSpc>
                <a:spcPct val="115000"/>
              </a:lnSpc>
              <a:spcBef>
                <a:spcPts val="0"/>
              </a:spcBef>
              <a:spcAft>
                <a:spcPts val="0"/>
              </a:spcAft>
              <a:buSzPct val="250000"/>
              <a:buNone/>
            </a:pPr>
            <a:r>
              <a:t/>
            </a:r>
            <a:endParaRPr/>
          </a:p>
        </p:txBody>
      </p:sp>
      <p:sp>
        <p:nvSpPr>
          <p:cNvPr id="434" name="Google Shape;434;p5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pic>
        <p:nvPicPr>
          <p:cNvPr id="435" name="Google Shape;435;p50"/>
          <p:cNvPicPr preferRelativeResize="0"/>
          <p:nvPr/>
        </p:nvPicPr>
        <p:blipFill rotWithShape="1">
          <a:blip r:embed="rId4">
            <a:alphaModFix/>
          </a:blip>
          <a:srcRect b="0" l="0" r="0" t="0"/>
          <a:stretch/>
        </p:blipFill>
        <p:spPr>
          <a:xfrm>
            <a:off x="236162" y="1320188"/>
            <a:ext cx="3482642" cy="31625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1"/>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41" name="Google Shape;441;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pt-PT" sz="2700">
                <a:latin typeface="Times New Roman"/>
                <a:ea typeface="Times New Roman"/>
                <a:cs typeface="Times New Roman"/>
                <a:sym typeface="Times New Roman"/>
              </a:rPr>
              <a:t>SNA | </a:t>
            </a:r>
            <a:r>
              <a:rPr lang="pt-PT" sz="2700">
                <a:solidFill>
                  <a:schemeClr val="dk2"/>
                </a:solidFill>
                <a:latin typeface="Times New Roman"/>
                <a:ea typeface="Times New Roman"/>
                <a:cs typeface="Times New Roman"/>
                <a:sym typeface="Times New Roman"/>
              </a:rPr>
              <a:t>Degree Centrality</a:t>
            </a:r>
            <a:endParaRPr sz="2700">
              <a:solidFill>
                <a:schemeClr val="dk2"/>
              </a:solidFill>
              <a:latin typeface="Times New Roman"/>
              <a:ea typeface="Times New Roman"/>
              <a:cs typeface="Times New Roman"/>
              <a:sym typeface="Times New Roman"/>
            </a:endParaRPr>
          </a:p>
        </p:txBody>
      </p:sp>
      <p:pic>
        <p:nvPicPr>
          <p:cNvPr id="442" name="Google Shape;442;p51"/>
          <p:cNvPicPr preferRelativeResize="0"/>
          <p:nvPr/>
        </p:nvPicPr>
        <p:blipFill rotWithShape="1">
          <a:blip r:embed="rId4">
            <a:alphaModFix/>
          </a:blip>
          <a:srcRect b="0" l="0" r="0" t="0"/>
          <a:stretch/>
        </p:blipFill>
        <p:spPr>
          <a:xfrm>
            <a:off x="3960515" y="1369219"/>
            <a:ext cx="4644562" cy="2905600"/>
          </a:xfrm>
          <a:prstGeom prst="rect">
            <a:avLst/>
          </a:prstGeom>
          <a:noFill/>
          <a:ln>
            <a:noFill/>
          </a:ln>
        </p:spPr>
      </p:pic>
      <p:sp>
        <p:nvSpPr>
          <p:cNvPr id="443" name="Google Shape;443;p51"/>
          <p:cNvSpPr/>
          <p:nvPr/>
        </p:nvSpPr>
        <p:spPr>
          <a:xfrm>
            <a:off x="457664" y="1369218"/>
            <a:ext cx="3216000" cy="3225000"/>
          </a:xfrm>
          <a:prstGeom prst="rect">
            <a:avLst/>
          </a:prstGeom>
          <a:solidFill>
            <a:srgbClr val="F2F2F2"/>
          </a:solidFill>
          <a:ln cap="flat" cmpd="sng" w="25400">
            <a:solidFill>
              <a:srgbClr val="2B2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A node with a </a:t>
            </a:r>
            <a:r>
              <a:rPr b="1" i="0" lang="pt-PT" sz="1300" u="none" cap="none" strike="noStrike">
                <a:solidFill>
                  <a:schemeClr val="dk2"/>
                </a:solidFill>
                <a:latin typeface="Times New Roman"/>
                <a:ea typeface="Times New Roman"/>
                <a:cs typeface="Times New Roman"/>
                <a:sym typeface="Times New Roman"/>
              </a:rPr>
              <a:t>high degree centrality</a:t>
            </a:r>
            <a:r>
              <a:rPr b="0" i="0" lang="pt-PT" sz="1300" u="none" cap="none" strike="noStrike">
                <a:solidFill>
                  <a:schemeClr val="dk2"/>
                </a:solidFill>
                <a:latin typeface="Times New Roman"/>
                <a:ea typeface="Times New Roman"/>
                <a:cs typeface="Times New Roman"/>
                <a:sym typeface="Times New Roman"/>
              </a:rPr>
              <a:t> is considered </a:t>
            </a:r>
            <a:r>
              <a:rPr b="1" i="0" lang="pt-PT" sz="1300" u="none" cap="none" strike="noStrike">
                <a:solidFill>
                  <a:schemeClr val="dk2"/>
                </a:solidFill>
                <a:latin typeface="Times New Roman"/>
                <a:ea typeface="Times New Roman"/>
                <a:cs typeface="Times New Roman"/>
                <a:sym typeface="Times New Roman"/>
              </a:rPr>
              <a:t>more influential or important in the network because it has more direct connections.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For example, in a business network, a restaurant that is connected to many other restaurants (through users who have reviewed multiple restaurants) would have high degree centrality. This </a:t>
            </a:r>
            <a:r>
              <a:rPr b="1" i="0" lang="pt-PT" sz="1300" u="none" cap="none" strike="noStrike">
                <a:solidFill>
                  <a:schemeClr val="dk2"/>
                </a:solidFill>
                <a:latin typeface="Times New Roman"/>
                <a:ea typeface="Times New Roman"/>
                <a:cs typeface="Times New Roman"/>
                <a:sym typeface="Times New Roman"/>
              </a:rPr>
              <a:t>could indicate popularity or strong ties to the community</a:t>
            </a:r>
            <a:r>
              <a:rPr b="0" i="0" lang="pt-PT" sz="1300" u="none" cap="none" strike="noStrike">
                <a:solidFill>
                  <a:schemeClr val="dk2"/>
                </a:solidFill>
                <a:latin typeface="Times New Roman"/>
                <a:ea typeface="Times New Roman"/>
                <a:cs typeface="Times New Roman"/>
                <a:sym typeface="Times New Roman"/>
              </a:rPr>
              <a: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highlight>
                <a:srgbClr val="FFFF00"/>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highlight>
                  <a:srgbClr val="FFFF00"/>
                </a:highlight>
                <a:latin typeface="Times New Roman"/>
                <a:ea typeface="Times New Roman"/>
                <a:cs typeface="Times New Roman"/>
                <a:sym typeface="Times New Roman"/>
              </a:rPr>
              <a:t>This is our top 10 in terms of Influence</a:t>
            </a:r>
            <a:br>
              <a:rPr b="0" i="0" lang="pt-PT" sz="1300" u="none" cap="none" strike="noStrike">
                <a:solidFill>
                  <a:srgbClr val="CCCCCC"/>
                </a:solidFill>
                <a:highlight>
                  <a:srgbClr val="FFFF00"/>
                </a:highlight>
                <a:latin typeface="Times New Roman"/>
                <a:ea typeface="Times New Roman"/>
                <a:cs typeface="Times New Roman"/>
                <a:sym typeface="Times New Roman"/>
              </a:rPr>
            </a:br>
            <a:endParaRPr b="0" i="0" sz="1300" u="none" cap="none" strike="noStrike">
              <a:solidFill>
                <a:srgbClr val="CCCCCC"/>
              </a:solidFill>
              <a:highlight>
                <a:srgbClr val="FFFF00"/>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Times New Roman"/>
              <a:ea typeface="Times New Roman"/>
              <a:cs typeface="Times New Roman"/>
              <a:sym typeface="Times New Roman"/>
            </a:endParaRPr>
          </a:p>
        </p:txBody>
      </p:sp>
      <p:sp>
        <p:nvSpPr>
          <p:cNvPr id="444" name="Google Shape;444;p5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2"/>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50" name="Google Shape;450;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pt-PT" sz="2700">
                <a:latin typeface="Times New Roman"/>
                <a:ea typeface="Times New Roman"/>
                <a:cs typeface="Times New Roman"/>
                <a:sym typeface="Times New Roman"/>
              </a:rPr>
              <a:t>SNA |</a:t>
            </a:r>
            <a:r>
              <a:rPr lang="pt-PT" sz="2700">
                <a:latin typeface="Times New Roman"/>
                <a:ea typeface="Times New Roman"/>
                <a:cs typeface="Times New Roman"/>
                <a:sym typeface="Times New Roman"/>
              </a:rPr>
              <a:t> Business Relationship</a:t>
            </a:r>
            <a:endParaRPr sz="2700">
              <a:latin typeface="Times New Roman"/>
              <a:ea typeface="Times New Roman"/>
              <a:cs typeface="Times New Roman"/>
              <a:sym typeface="Times New Roman"/>
            </a:endParaRPr>
          </a:p>
        </p:txBody>
      </p:sp>
      <p:pic>
        <p:nvPicPr>
          <p:cNvPr id="451" name="Google Shape;451;p52"/>
          <p:cNvPicPr preferRelativeResize="0"/>
          <p:nvPr/>
        </p:nvPicPr>
        <p:blipFill rotWithShape="1">
          <a:blip r:embed="rId4">
            <a:alphaModFix/>
          </a:blip>
          <a:srcRect b="0" l="0" r="0" t="0"/>
          <a:stretch/>
        </p:blipFill>
        <p:spPr>
          <a:xfrm>
            <a:off x="5501800" y="1369219"/>
            <a:ext cx="3402170" cy="3419550"/>
          </a:xfrm>
          <a:prstGeom prst="rect">
            <a:avLst/>
          </a:prstGeom>
          <a:noFill/>
          <a:ln>
            <a:noFill/>
          </a:ln>
        </p:spPr>
      </p:pic>
      <p:cxnSp>
        <p:nvCxnSpPr>
          <p:cNvPr id="452" name="Google Shape;452;p52"/>
          <p:cNvCxnSpPr/>
          <p:nvPr/>
        </p:nvCxnSpPr>
        <p:spPr>
          <a:xfrm rot="10800000">
            <a:off x="5301223" y="2432651"/>
            <a:ext cx="1273800" cy="507900"/>
          </a:xfrm>
          <a:prstGeom prst="straightConnector1">
            <a:avLst/>
          </a:prstGeom>
          <a:noFill/>
          <a:ln cap="flat" cmpd="sng" w="25400">
            <a:solidFill>
              <a:srgbClr val="8E6CB8"/>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53" name="Google Shape;453;p52"/>
          <p:cNvCxnSpPr/>
          <p:nvPr/>
        </p:nvCxnSpPr>
        <p:spPr>
          <a:xfrm flipH="1">
            <a:off x="5495783" y="3986113"/>
            <a:ext cx="2563200" cy="49800"/>
          </a:xfrm>
          <a:prstGeom prst="straightConnector1">
            <a:avLst/>
          </a:prstGeom>
          <a:noFill/>
          <a:ln cap="flat" cmpd="sng" w="25400">
            <a:solidFill>
              <a:srgbClr val="8E6CB8"/>
            </a:solidFill>
            <a:prstDash val="solid"/>
            <a:round/>
            <a:headEnd len="sm" w="sm" type="none"/>
            <a:tailEnd len="med" w="med" type="triangle"/>
          </a:ln>
          <a:effectLst>
            <a:outerShdw blurRad="40000" rotWithShape="0" dir="5400000" dist="20000">
              <a:srgbClr val="000000">
                <a:alpha val="37650"/>
              </a:srgbClr>
            </a:outerShdw>
          </a:effectLst>
        </p:spPr>
      </p:cxnSp>
      <p:sp>
        <p:nvSpPr>
          <p:cNvPr id="454" name="Google Shape;454;p52"/>
          <p:cNvSpPr/>
          <p:nvPr/>
        </p:nvSpPr>
        <p:spPr>
          <a:xfrm>
            <a:off x="388620" y="1317108"/>
            <a:ext cx="4894200" cy="2134800"/>
          </a:xfrm>
          <a:prstGeom prst="rect">
            <a:avLst/>
          </a:prstGeom>
          <a:solidFill>
            <a:srgbClr val="CCECFF">
              <a:alpha val="41570"/>
            </a:srgbClr>
          </a:solidFill>
          <a:ln cap="flat" cmpd="sng" w="25400">
            <a:solidFill>
              <a:srgbClr val="4AE2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br>
              <a:rPr b="0" i="0" lang="pt-PT" sz="1400" u="none" cap="none" strike="noStrike">
                <a:solidFill>
                  <a:schemeClr val="dk1"/>
                </a:solidFill>
                <a:latin typeface="Times New Roman"/>
                <a:ea typeface="Times New Roman"/>
                <a:cs typeface="Times New Roman"/>
                <a:sym typeface="Times New Roman"/>
              </a:rPr>
            </a:br>
            <a:r>
              <a:rPr b="1" i="0" lang="pt-PT" sz="1300" u="none" cap="none" strike="noStrike">
                <a:solidFill>
                  <a:schemeClr val="dk2"/>
                </a:solidFill>
                <a:highlight>
                  <a:srgbClr val="00FFFF"/>
                </a:highlight>
                <a:latin typeface="Times New Roman"/>
                <a:ea typeface="Times New Roman"/>
                <a:cs typeface="Times New Roman"/>
                <a:sym typeface="Times New Roman"/>
              </a:rPr>
              <a:t>High Connectivity:</a:t>
            </a:r>
            <a:r>
              <a:rPr b="0" i="0" lang="pt-PT" sz="1300" u="none" cap="none" strike="noStrike">
                <a:solidFill>
                  <a:schemeClr val="dk2"/>
                </a:solidFill>
                <a:latin typeface="Times New Roman"/>
                <a:ea typeface="Times New Roman"/>
                <a:cs typeface="Times New Roman"/>
                <a:sym typeface="Times New Roman"/>
              </a:rPr>
              <a:t>Businesses like "</a:t>
            </a:r>
            <a:r>
              <a:rPr b="1" i="0" lang="pt-PT" sz="1300" u="none" cap="none" strike="noStrike">
                <a:solidFill>
                  <a:schemeClr val="dk2"/>
                </a:solidFill>
                <a:latin typeface="Times New Roman"/>
                <a:ea typeface="Times New Roman"/>
                <a:cs typeface="Times New Roman"/>
                <a:sym typeface="Times New Roman"/>
              </a:rPr>
              <a:t>Earl of Sandwich</a:t>
            </a:r>
            <a:r>
              <a:rPr b="0" i="0" lang="pt-PT" sz="1300" u="none" cap="none" strike="noStrike">
                <a:solidFill>
                  <a:schemeClr val="dk2"/>
                </a:solidFill>
                <a:latin typeface="Times New Roman"/>
                <a:ea typeface="Times New Roman"/>
                <a:cs typeface="Times New Roman"/>
                <a:sym typeface="Times New Roman"/>
              </a:rPr>
              <a:t>“, suggests a high degree of connectivity.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pt-PT" sz="1300" u="none" cap="none" strike="noStrike">
                <a:solidFill>
                  <a:schemeClr val="dk2"/>
                </a:solidFill>
                <a:latin typeface="Times New Roman"/>
                <a:ea typeface="Times New Roman"/>
                <a:cs typeface="Times New Roman"/>
                <a:sym typeface="Times New Roman"/>
              </a:rPr>
              <a:t>Many users who review one business also review this one</a:t>
            </a:r>
            <a:r>
              <a:rPr b="0" i="0" lang="pt-PT" sz="1300" u="none" cap="none" strike="noStrike">
                <a:solidFill>
                  <a:schemeClr val="dk2"/>
                </a:solidFill>
                <a:latin typeface="Times New Roman"/>
                <a:ea typeface="Times New Roman"/>
                <a:cs typeface="Times New Roman"/>
                <a:sym typeface="Times New Roman"/>
              </a:rPr>
              <a:t>, indicating its </a:t>
            </a:r>
            <a:r>
              <a:rPr b="1" i="0" lang="pt-PT" sz="1300" u="none" cap="none" strike="noStrike">
                <a:solidFill>
                  <a:schemeClr val="dk2"/>
                </a:solidFill>
                <a:latin typeface="Times New Roman"/>
                <a:ea typeface="Times New Roman"/>
                <a:cs typeface="Times New Roman"/>
                <a:sym typeface="Times New Roman"/>
              </a:rPr>
              <a:t>market popularity.</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highlight>
                <a:srgbClr val="00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pt-PT" sz="1300" u="none" cap="none" strike="noStrike">
                <a:solidFill>
                  <a:schemeClr val="dk2"/>
                </a:solidFill>
                <a:highlight>
                  <a:srgbClr val="00FFFF"/>
                </a:highlight>
                <a:latin typeface="Times New Roman"/>
                <a:ea typeface="Times New Roman"/>
                <a:cs typeface="Times New Roman"/>
                <a:sym typeface="Times New Roman"/>
              </a:rPr>
              <a:t>Potential Influencers:</a:t>
            </a:r>
            <a:r>
              <a:rPr b="1" i="0" lang="pt-PT" sz="1300" u="none" cap="none" strike="noStrike">
                <a:solidFill>
                  <a:schemeClr val="dk2"/>
                </a:solidFill>
                <a:latin typeface="Times New Roman"/>
                <a:ea typeface="Times New Roman"/>
                <a:cs typeface="Times New Roman"/>
                <a:sym typeface="Times New Roman"/>
              </a:rPr>
              <a:t>Central businesses here often serve as hubs in network.</a:t>
            </a:r>
            <a:r>
              <a:rPr b="0" i="0" lang="pt-PT" sz="1300" u="none" cap="none" strike="noStrike">
                <a:solidFill>
                  <a:schemeClr val="dk2"/>
                </a:solidFill>
                <a:latin typeface="Times New Roman"/>
                <a:ea typeface="Times New Roman"/>
                <a:cs typeface="Times New Roman"/>
                <a:sym typeface="Times New Roman"/>
              </a:rPr>
              <a:t> </a:t>
            </a:r>
            <a:r>
              <a:rPr b="1" i="0" lang="pt-PT" sz="1300" u="none" cap="none" strike="noStrike">
                <a:solidFill>
                  <a:schemeClr val="dk2"/>
                </a:solidFill>
                <a:latin typeface="Times New Roman"/>
                <a:ea typeface="Times New Roman"/>
                <a:cs typeface="Times New Roman"/>
                <a:sym typeface="Times New Roman"/>
              </a:rPr>
              <a:t>May influence customer behavior,</a:t>
            </a:r>
            <a:r>
              <a:rPr b="0" i="0" lang="pt-PT" sz="1300" u="none" cap="none" strike="noStrike">
                <a:solidFill>
                  <a:schemeClr val="dk2"/>
                </a:solidFill>
                <a:latin typeface="Times New Roman"/>
                <a:ea typeface="Times New Roman"/>
                <a:cs typeface="Times New Roman"/>
                <a:sym typeface="Times New Roman"/>
              </a:rPr>
              <a:t> </a:t>
            </a:r>
            <a:r>
              <a:rPr b="1" i="0" lang="pt-PT" sz="1300" u="none" cap="none" strike="noStrike">
                <a:solidFill>
                  <a:schemeClr val="dk2"/>
                </a:solidFill>
                <a:latin typeface="Times New Roman"/>
                <a:ea typeface="Times New Roman"/>
                <a:cs typeface="Times New Roman"/>
                <a:sym typeface="Times New Roman"/>
              </a:rPr>
              <a:t>or be well-regarded by users</a:t>
            </a:r>
            <a:r>
              <a:rPr b="0" i="0" lang="pt-PT" sz="1300" u="none" cap="none" strike="noStrike">
                <a:solidFill>
                  <a:schemeClr val="dk2"/>
                </a:solidFill>
                <a:latin typeface="Times New Roman"/>
                <a:ea typeface="Times New Roman"/>
                <a:cs typeface="Times New Roman"/>
                <a:sym typeface="Times New Roman"/>
              </a:rPr>
              <a:t>, making them </a:t>
            </a:r>
            <a:r>
              <a:rPr b="1" i="0" lang="pt-PT" sz="1300" u="none" cap="none" strike="noStrike">
                <a:solidFill>
                  <a:schemeClr val="dk2"/>
                </a:solidFill>
                <a:latin typeface="Times New Roman"/>
                <a:ea typeface="Times New Roman"/>
                <a:cs typeface="Times New Roman"/>
                <a:sym typeface="Times New Roman"/>
              </a:rPr>
              <a:t>potential leaders in their restaurant’s categories</a:t>
            </a:r>
            <a:r>
              <a:rPr b="0" i="0" lang="pt-PT" sz="1300" u="none" cap="none" strike="noStrike">
                <a:solidFill>
                  <a:schemeClr val="dk2"/>
                </a:solidFill>
                <a:latin typeface="Times New Roman"/>
                <a:ea typeface="Times New Roman"/>
                <a:cs typeface="Times New Roman"/>
                <a:sym typeface="Times New Roman"/>
              </a:rPr>
              <a:t>.</a:t>
            </a:r>
            <a:br>
              <a:rPr b="0" i="0" lang="pt-PT" sz="1300" u="none" cap="none" strike="noStrike">
                <a:solidFill>
                  <a:schemeClr val="dk2"/>
                </a:solidFill>
                <a:latin typeface="Times New Roman"/>
                <a:ea typeface="Times New Roman"/>
                <a:cs typeface="Times New Roman"/>
                <a:sym typeface="Times New Roman"/>
              </a:rPr>
            </a:br>
            <a:endParaRPr b="0" i="0" sz="1300" u="none" cap="none" strike="noStrike">
              <a:solidFill>
                <a:schemeClr val="dk2"/>
              </a:solidFill>
              <a:latin typeface="Times New Roman"/>
              <a:ea typeface="Times New Roman"/>
              <a:cs typeface="Times New Roman"/>
              <a:sym typeface="Times New Roman"/>
            </a:endParaRPr>
          </a:p>
        </p:txBody>
      </p:sp>
      <p:cxnSp>
        <p:nvCxnSpPr>
          <p:cNvPr id="455" name="Google Shape;455;p52"/>
          <p:cNvCxnSpPr/>
          <p:nvPr/>
        </p:nvCxnSpPr>
        <p:spPr>
          <a:xfrm>
            <a:off x="6453112" y="3068040"/>
            <a:ext cx="757500" cy="0"/>
          </a:xfrm>
          <a:prstGeom prst="straightConnector1">
            <a:avLst/>
          </a:prstGeom>
          <a:noFill/>
          <a:ln cap="flat" cmpd="sng" w="25400">
            <a:solidFill>
              <a:srgbClr val="FFFF00"/>
            </a:solidFill>
            <a:prstDash val="solid"/>
            <a:round/>
            <a:headEnd len="sm" w="sm" type="none"/>
            <a:tailEnd len="sm" w="sm" type="none"/>
          </a:ln>
          <a:effectLst>
            <a:outerShdw blurRad="40000" rotWithShape="0" dir="5400000" dist="20000">
              <a:srgbClr val="000000">
                <a:alpha val="37650"/>
              </a:srgbClr>
            </a:outerShdw>
          </a:effectLst>
        </p:spPr>
      </p:cxnSp>
      <p:sp>
        <p:nvSpPr>
          <p:cNvPr id="456" name="Google Shape;456;p52"/>
          <p:cNvSpPr/>
          <p:nvPr/>
        </p:nvSpPr>
        <p:spPr>
          <a:xfrm>
            <a:off x="6359696" y="2916355"/>
            <a:ext cx="130500" cy="151800"/>
          </a:xfrm>
          <a:prstGeom prst="star5">
            <a:avLst>
              <a:gd fmla="val 19098" name="adj"/>
              <a:gd fmla="val 105146" name="hf"/>
              <a:gd fmla="val 110557" name="vf"/>
            </a:avLst>
          </a:prstGeom>
          <a:solidFill>
            <a:srgbClr val="FFC00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457" name="Google Shape;457;p52"/>
          <p:cNvCxnSpPr/>
          <p:nvPr/>
        </p:nvCxnSpPr>
        <p:spPr>
          <a:xfrm>
            <a:off x="8152399" y="4035780"/>
            <a:ext cx="757500" cy="0"/>
          </a:xfrm>
          <a:prstGeom prst="straightConnector1">
            <a:avLst/>
          </a:prstGeom>
          <a:noFill/>
          <a:ln cap="flat" cmpd="sng" w="25400">
            <a:solidFill>
              <a:srgbClr val="FFFF00"/>
            </a:solidFill>
            <a:prstDash val="solid"/>
            <a:round/>
            <a:headEnd len="sm" w="sm" type="none"/>
            <a:tailEnd len="sm" w="sm" type="none"/>
          </a:ln>
          <a:effectLst>
            <a:outerShdw blurRad="40000" rotWithShape="0" dir="5400000" dist="20000">
              <a:srgbClr val="000000">
                <a:alpha val="37650"/>
              </a:srgbClr>
            </a:outerShdw>
          </a:effectLst>
        </p:spPr>
      </p:cxnSp>
      <p:sp>
        <p:nvSpPr>
          <p:cNvPr id="458" name="Google Shape;458;p52"/>
          <p:cNvSpPr/>
          <p:nvPr/>
        </p:nvSpPr>
        <p:spPr>
          <a:xfrm>
            <a:off x="8058983" y="3884095"/>
            <a:ext cx="130500" cy="151800"/>
          </a:xfrm>
          <a:prstGeom prst="star5">
            <a:avLst>
              <a:gd fmla="val 19098" name="adj"/>
              <a:gd fmla="val 105146" name="hf"/>
              <a:gd fmla="val 110557" name="vf"/>
            </a:avLst>
          </a:prstGeom>
          <a:solidFill>
            <a:srgbClr val="FFC00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59" name="Google Shape;459;p52"/>
          <p:cNvSpPr txBox="1"/>
          <p:nvPr/>
        </p:nvSpPr>
        <p:spPr>
          <a:xfrm>
            <a:off x="5723103" y="398661"/>
            <a:ext cx="3420900" cy="492600"/>
          </a:xfrm>
          <a:prstGeom prst="rect">
            <a:avLst/>
          </a:prstGeom>
          <a:solidFill>
            <a:srgbClr val="86ECFF"/>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300"/>
              <a:buFont typeface="Arial"/>
              <a:buNone/>
            </a:pPr>
            <a:r>
              <a:rPr b="0" i="0" lang="pt-PT" sz="1300" u="none" cap="none" strike="noStrike">
                <a:solidFill>
                  <a:srgbClr val="000000"/>
                </a:solidFill>
                <a:latin typeface="Times New Roman"/>
                <a:ea typeface="Times New Roman"/>
                <a:cs typeface="Times New Roman"/>
                <a:sym typeface="Times New Roman"/>
              </a:rPr>
              <a:t>The graph visually represents </a:t>
            </a:r>
            <a:r>
              <a:rPr b="1" i="0" lang="pt-PT" sz="1300" u="none" cap="none" strike="noStrike">
                <a:solidFill>
                  <a:srgbClr val="000000"/>
                </a:solidFill>
                <a:latin typeface="Times New Roman"/>
                <a:ea typeface="Times New Roman"/>
                <a:cs typeface="Times New Roman"/>
                <a:sym typeface="Times New Roman"/>
              </a:rPr>
              <a:t>how different businesses are related through user reviews. </a:t>
            </a:r>
            <a:endParaRPr b="0" i="0" sz="1300" u="none" cap="none" strike="noStrike">
              <a:solidFill>
                <a:srgbClr val="000000"/>
              </a:solidFill>
              <a:latin typeface="Arial"/>
              <a:ea typeface="Arial"/>
              <a:cs typeface="Arial"/>
              <a:sym typeface="Arial"/>
            </a:endParaRPr>
          </a:p>
        </p:txBody>
      </p:sp>
      <p:pic>
        <p:nvPicPr>
          <p:cNvPr id="460" name="Google Shape;460;p52"/>
          <p:cNvPicPr preferRelativeResize="0"/>
          <p:nvPr/>
        </p:nvPicPr>
        <p:blipFill rotWithShape="1">
          <a:blip r:embed="rId5">
            <a:alphaModFix/>
          </a:blip>
          <a:srcRect b="0" l="0" r="0" t="0"/>
          <a:stretch/>
        </p:blipFill>
        <p:spPr>
          <a:xfrm>
            <a:off x="5301258" y="1317108"/>
            <a:ext cx="3717241" cy="3678869"/>
          </a:xfrm>
          <a:prstGeom prst="rect">
            <a:avLst/>
          </a:prstGeom>
          <a:noFill/>
          <a:ln>
            <a:noFill/>
          </a:ln>
        </p:spPr>
      </p:pic>
      <p:sp>
        <p:nvSpPr>
          <p:cNvPr id="461" name="Google Shape;461;p52"/>
          <p:cNvSpPr/>
          <p:nvPr/>
        </p:nvSpPr>
        <p:spPr>
          <a:xfrm>
            <a:off x="388620" y="3548238"/>
            <a:ext cx="4894200" cy="1391400"/>
          </a:xfrm>
          <a:prstGeom prst="rect">
            <a:avLst/>
          </a:prstGeom>
          <a:solidFill>
            <a:srgbClr val="CCECFF">
              <a:alpha val="41570"/>
            </a:srgbClr>
          </a:solidFill>
          <a:ln cap="flat" cmpd="sng" w="25400">
            <a:solidFill>
              <a:srgbClr val="4AE2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1" i="0" lang="pt-PT" sz="1300" u="none" cap="none" strike="noStrike">
                <a:solidFill>
                  <a:schemeClr val="dk2"/>
                </a:solidFill>
                <a:highlight>
                  <a:srgbClr val="00FFFF"/>
                </a:highlight>
                <a:latin typeface="Times New Roman"/>
                <a:ea typeface="Times New Roman"/>
                <a:cs typeface="Times New Roman"/>
                <a:sym typeface="Times New Roman"/>
              </a:rPr>
              <a:t>Lower Connectivity:</a:t>
            </a:r>
            <a:r>
              <a:rPr b="0" i="0" lang="pt-PT" sz="1300" u="none" cap="none" strike="noStrike">
                <a:solidFill>
                  <a:schemeClr val="dk2"/>
                </a:solidFill>
                <a:latin typeface="Times New Roman"/>
                <a:ea typeface="Times New Roman"/>
                <a:cs typeface="Times New Roman"/>
                <a:sym typeface="Times New Roman"/>
              </a:rPr>
              <a:t>Businesses like "</a:t>
            </a:r>
            <a:r>
              <a:rPr b="1" i="0" lang="pt-PT" sz="1300" u="none" cap="none" strike="noStrike">
                <a:solidFill>
                  <a:schemeClr val="dk2"/>
                </a:solidFill>
                <a:latin typeface="Times New Roman"/>
                <a:ea typeface="Times New Roman"/>
                <a:cs typeface="Times New Roman"/>
                <a:sym typeface="Times New Roman"/>
              </a:rPr>
              <a:t>Angela's Pizza</a:t>
            </a:r>
            <a:r>
              <a:rPr b="0" i="0" lang="pt-PT" sz="1300" u="none" cap="none" strike="noStrike">
                <a:solidFill>
                  <a:schemeClr val="dk2"/>
                </a:solidFill>
                <a:latin typeface="Times New Roman"/>
                <a:ea typeface="Times New Roman"/>
                <a:cs typeface="Times New Roman"/>
                <a:sym typeface="Times New Roman"/>
              </a:rPr>
              <a:t>" may indicate lower connectivity with other businesses in the network. This could imply that they </a:t>
            </a:r>
            <a:r>
              <a:rPr b="1" i="0" lang="pt-PT" sz="1300" u="none" cap="none" strike="noStrike">
                <a:solidFill>
                  <a:schemeClr val="dk2"/>
                </a:solidFill>
                <a:latin typeface="Times New Roman"/>
                <a:ea typeface="Times New Roman"/>
                <a:cs typeface="Times New Roman"/>
                <a:sym typeface="Times New Roman"/>
              </a:rPr>
              <a:t>attract a more niche audience or that fewer users</a:t>
            </a:r>
            <a:r>
              <a:rPr b="0" i="0" lang="pt-PT" sz="1300" u="none" cap="none" strike="noStrike">
                <a:solidFill>
                  <a:schemeClr val="dk2"/>
                </a:solidFill>
                <a:latin typeface="Times New Roman"/>
                <a:ea typeface="Times New Roman"/>
                <a:cs typeface="Times New Roman"/>
                <a:sym typeface="Times New Roman"/>
              </a:rPr>
              <a:t> </a:t>
            </a:r>
            <a:r>
              <a:rPr b="1" i="0" lang="pt-PT" sz="1300" u="none" cap="none" strike="noStrike">
                <a:solidFill>
                  <a:schemeClr val="dk2"/>
                </a:solidFill>
                <a:latin typeface="Times New Roman"/>
                <a:ea typeface="Times New Roman"/>
                <a:cs typeface="Times New Roman"/>
                <a:sym typeface="Times New Roman"/>
              </a:rPr>
              <a:t>overlap in their reviews with the center businesses</a:t>
            </a:r>
            <a:r>
              <a:rPr b="0" i="0" lang="pt-PT" sz="1300" u="none" cap="none" strike="noStrike">
                <a:solidFill>
                  <a:schemeClr val="dk2"/>
                </a:solidFill>
                <a:latin typeface="Times New Roman"/>
                <a:ea typeface="Times New Roman"/>
                <a:cs typeface="Times New Roman"/>
                <a:sym typeface="Times New Roman"/>
              </a:rPr>
              <a:t>.</a:t>
            </a:r>
            <a:endParaRPr b="0" i="0" sz="1300" u="none" cap="none" strike="noStrike">
              <a:solidFill>
                <a:schemeClr val="dk2"/>
              </a:solidFill>
              <a:latin typeface="Times New Roman"/>
              <a:ea typeface="Times New Roman"/>
              <a:cs typeface="Times New Roman"/>
              <a:sym typeface="Times New Roman"/>
            </a:endParaRPr>
          </a:p>
        </p:txBody>
      </p:sp>
      <p:pic>
        <p:nvPicPr>
          <p:cNvPr id="462" name="Google Shape;462;p52"/>
          <p:cNvPicPr preferRelativeResize="0"/>
          <p:nvPr/>
        </p:nvPicPr>
        <p:blipFill rotWithShape="1">
          <a:blip r:embed="rId6">
            <a:alphaModFix/>
          </a:blip>
          <a:srcRect b="0" l="3471" r="3471" t="0"/>
          <a:stretch/>
        </p:blipFill>
        <p:spPr>
          <a:xfrm>
            <a:off x="5367475" y="1297500"/>
            <a:ext cx="3647501" cy="3585974"/>
          </a:xfrm>
          <a:prstGeom prst="rect">
            <a:avLst/>
          </a:prstGeom>
          <a:noFill/>
          <a:ln>
            <a:noFill/>
          </a:ln>
        </p:spPr>
      </p:pic>
      <p:sp>
        <p:nvSpPr>
          <p:cNvPr id="463" name="Google Shape;463;p52"/>
          <p:cNvSpPr txBox="1"/>
          <p:nvPr/>
        </p:nvSpPr>
        <p:spPr>
          <a:xfrm rot="5400000">
            <a:off x="7376725" y="2684750"/>
            <a:ext cx="30000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Top30 Businesses per  Reviews</a:t>
            </a:r>
            <a:endParaRPr b="0" i="0" sz="1300" u="none" cap="none" strike="noStrike">
              <a:solidFill>
                <a:schemeClr val="dk2"/>
              </a:solidFill>
              <a:latin typeface="Playfair Display"/>
              <a:ea typeface="Playfair Display"/>
              <a:cs typeface="Playfair Display"/>
              <a:sym typeface="Playfair Display"/>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p:txBody>
      </p:sp>
      <p:sp>
        <p:nvSpPr>
          <p:cNvPr id="464" name="Google Shape;464;p5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311700" y="158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2400">
                <a:latin typeface="Times New Roman"/>
                <a:ea typeface="Times New Roman"/>
                <a:cs typeface="Times New Roman"/>
                <a:sym typeface="Times New Roman"/>
              </a:rPr>
              <a:t>Data Exploration|</a:t>
            </a:r>
            <a:r>
              <a:rPr lang="pt-PT" sz="2400">
                <a:latin typeface="Times New Roman"/>
                <a:ea typeface="Times New Roman"/>
                <a:cs typeface="Times New Roman"/>
                <a:sym typeface="Times New Roman"/>
              </a:rPr>
              <a:t> Dataset</a:t>
            </a:r>
            <a:endParaRPr sz="2400">
              <a:latin typeface="Times New Roman"/>
              <a:ea typeface="Times New Roman"/>
              <a:cs typeface="Times New Roman"/>
              <a:sym typeface="Times New Roman"/>
            </a:endParaRPr>
          </a:p>
        </p:txBody>
      </p:sp>
      <p:sp>
        <p:nvSpPr>
          <p:cNvPr id="96" name="Google Shape;96;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97" name="Google Shape;97;p17"/>
          <p:cNvSpPr txBox="1"/>
          <p:nvPr/>
        </p:nvSpPr>
        <p:spPr>
          <a:xfrm>
            <a:off x="394875" y="799675"/>
            <a:ext cx="8520600" cy="182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The dataset that was used to develop this project is the Yelp Data.</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The original data is composed by:</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pt-PT">
                <a:solidFill>
                  <a:srgbClr val="212121"/>
                </a:solidFill>
                <a:highlight>
                  <a:srgbClr val="FFFFFF"/>
                </a:highlight>
                <a:latin typeface="Times New Roman"/>
                <a:ea typeface="Times New Roman"/>
                <a:cs typeface="Times New Roman"/>
                <a:sym typeface="Times New Roman"/>
              </a:rPr>
              <a:t>150 346 </a:t>
            </a:r>
            <a:r>
              <a:rPr lang="pt-PT">
                <a:solidFill>
                  <a:schemeClr val="dk2"/>
                </a:solidFill>
                <a:latin typeface="Times New Roman"/>
                <a:ea typeface="Times New Roman"/>
                <a:cs typeface="Times New Roman"/>
                <a:sym typeface="Times New Roman"/>
              </a:rPr>
              <a:t>Business</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pt-PT">
                <a:solidFill>
                  <a:srgbClr val="212121"/>
                </a:solidFill>
                <a:highlight>
                  <a:srgbClr val="FFFFFF"/>
                </a:highlight>
                <a:latin typeface="Times New Roman"/>
                <a:ea typeface="Times New Roman"/>
                <a:cs typeface="Times New Roman"/>
                <a:sym typeface="Times New Roman"/>
              </a:rPr>
              <a:t>6 990 280 </a:t>
            </a:r>
            <a:r>
              <a:rPr lang="pt-PT">
                <a:solidFill>
                  <a:schemeClr val="dk2"/>
                </a:solidFill>
                <a:latin typeface="Times New Roman"/>
                <a:ea typeface="Times New Roman"/>
                <a:cs typeface="Times New Roman"/>
                <a:sym typeface="Times New Roman"/>
              </a:rPr>
              <a:t>Reviews</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pt-PT">
                <a:solidFill>
                  <a:srgbClr val="212121"/>
                </a:solidFill>
                <a:highlight>
                  <a:srgbClr val="FFFFFF"/>
                </a:highlight>
                <a:latin typeface="Times New Roman"/>
                <a:ea typeface="Times New Roman"/>
                <a:cs typeface="Times New Roman"/>
                <a:sym typeface="Times New Roman"/>
              </a:rPr>
              <a:t>1 987 929</a:t>
            </a:r>
            <a:r>
              <a:rPr lang="pt-PT">
                <a:solidFill>
                  <a:schemeClr val="dk2"/>
                </a:solidFill>
                <a:latin typeface="Times New Roman"/>
                <a:ea typeface="Times New Roman"/>
                <a:cs typeface="Times New Roman"/>
                <a:sym typeface="Times New Roman"/>
              </a:rPr>
              <a:t> Users the </a:t>
            </a:r>
            <a:r>
              <a:rPr lang="pt-PT">
                <a:solidFill>
                  <a:schemeClr val="dk2"/>
                </a:solidFill>
                <a:latin typeface="Times New Roman"/>
                <a:ea typeface="Times New Roman"/>
                <a:cs typeface="Times New Roman"/>
                <a:sym typeface="Times New Roman"/>
              </a:rPr>
              <a:t>reviewed</a:t>
            </a:r>
            <a:r>
              <a:rPr lang="pt-PT">
                <a:solidFill>
                  <a:schemeClr val="dk2"/>
                </a:solidFill>
                <a:latin typeface="Times New Roman"/>
                <a:ea typeface="Times New Roman"/>
                <a:cs typeface="Times New Roman"/>
                <a:sym typeface="Times New Roman"/>
              </a:rPr>
              <a:t> a business</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sp>
        <p:nvSpPr>
          <p:cNvPr id="98" name="Google Shape;98;p17"/>
          <p:cNvSpPr txBox="1"/>
          <p:nvPr/>
        </p:nvSpPr>
        <p:spPr>
          <a:xfrm>
            <a:off x="311700" y="2483175"/>
            <a:ext cx="8520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No missing data was found for the most relevant columns of Review.</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Then, only </a:t>
            </a:r>
            <a:r>
              <a:rPr b="1" lang="pt-PT">
                <a:solidFill>
                  <a:schemeClr val="dk2"/>
                </a:solidFill>
                <a:latin typeface="Times New Roman"/>
                <a:ea typeface="Times New Roman"/>
                <a:cs typeface="Times New Roman"/>
                <a:sym typeface="Times New Roman"/>
              </a:rPr>
              <a:t>open business</a:t>
            </a:r>
            <a:r>
              <a:rPr lang="pt-PT">
                <a:solidFill>
                  <a:schemeClr val="dk2"/>
                </a:solidFill>
                <a:latin typeface="Times New Roman"/>
                <a:ea typeface="Times New Roman"/>
                <a:cs typeface="Times New Roman"/>
                <a:sym typeface="Times New Roman"/>
              </a:rPr>
              <a:t> where category contains </a:t>
            </a:r>
            <a:r>
              <a:rPr lang="pt-PT">
                <a:solidFill>
                  <a:schemeClr val="dk2"/>
                </a:solidFill>
                <a:latin typeface="Times New Roman"/>
                <a:ea typeface="Times New Roman"/>
                <a:cs typeface="Times New Roman"/>
                <a:sym typeface="Times New Roman"/>
              </a:rPr>
              <a:t>the word </a:t>
            </a:r>
            <a:r>
              <a:rPr b="1" lang="pt-PT">
                <a:solidFill>
                  <a:schemeClr val="dk2"/>
                </a:solidFill>
                <a:latin typeface="Times New Roman"/>
                <a:ea typeface="Times New Roman"/>
                <a:cs typeface="Times New Roman"/>
                <a:sym typeface="Times New Roman"/>
              </a:rPr>
              <a:t>Restaurant </a:t>
            </a:r>
            <a:r>
              <a:rPr lang="pt-PT">
                <a:solidFill>
                  <a:schemeClr val="dk2"/>
                </a:solidFill>
                <a:latin typeface="Times New Roman"/>
                <a:ea typeface="Times New Roman"/>
                <a:cs typeface="Times New Roman"/>
                <a:sym typeface="Times New Roman"/>
              </a:rPr>
              <a:t>was considered.</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The reason why this filter was made is because our goal is to build a recommendation for restaurants only and also for the ones that are open.</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2"/>
              </a:solidFill>
              <a:latin typeface="Times New Roman"/>
              <a:ea typeface="Times New Roman"/>
              <a:cs typeface="Times New Roman"/>
              <a:sym typeface="Times New Roman"/>
            </a:endParaRPr>
          </a:p>
        </p:txBody>
      </p:sp>
      <p:pic>
        <p:nvPicPr>
          <p:cNvPr id="99" name="Google Shape;99;p17"/>
          <p:cNvPicPr preferRelativeResize="0"/>
          <p:nvPr/>
        </p:nvPicPr>
        <p:blipFill>
          <a:blip r:embed="rId3">
            <a:alphaModFix/>
          </a:blip>
          <a:stretch>
            <a:fillRect/>
          </a:stretch>
        </p:blipFill>
        <p:spPr>
          <a:xfrm>
            <a:off x="7043146" y="158525"/>
            <a:ext cx="1789154" cy="2515275"/>
          </a:xfrm>
          <a:prstGeom prst="rect">
            <a:avLst/>
          </a:prstGeom>
          <a:noFill/>
          <a:ln>
            <a:noFill/>
          </a:ln>
        </p:spPr>
      </p:pic>
      <p:sp>
        <p:nvSpPr>
          <p:cNvPr id="100" name="Google Shape;100;p17"/>
          <p:cNvSpPr/>
          <p:nvPr/>
        </p:nvSpPr>
        <p:spPr>
          <a:xfrm>
            <a:off x="6889250" y="140600"/>
            <a:ext cx="2026200" cy="2515200"/>
          </a:xfrm>
          <a:prstGeom prst="rect">
            <a:avLst/>
          </a:prstGeom>
          <a:noFill/>
          <a:ln cap="flat" cmpd="sng" w="952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01" name="Google Shape;101;p17"/>
          <p:cNvSpPr txBox="1"/>
          <p:nvPr/>
        </p:nvSpPr>
        <p:spPr>
          <a:xfrm>
            <a:off x="359325" y="4035300"/>
            <a:ext cx="859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The EDA was mainly focused on Business, Users, Checkin and Review data since these were the information used for RS, SNA, NLP and TS.</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3"/>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70" name="Google Shape;47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166"/>
              <a:buNone/>
            </a:pPr>
            <a:r>
              <a:rPr b="1" lang="pt-PT" sz="3200">
                <a:solidFill>
                  <a:schemeClr val="dk2"/>
                </a:solidFill>
                <a:latin typeface="Times New Roman"/>
                <a:ea typeface="Times New Roman"/>
                <a:cs typeface="Times New Roman"/>
                <a:sym typeface="Times New Roman"/>
              </a:rPr>
              <a:t>SNA|Watts-Strogatz model</a:t>
            </a:r>
            <a:endParaRPr/>
          </a:p>
        </p:txBody>
      </p:sp>
      <p:sp>
        <p:nvSpPr>
          <p:cNvPr id="471" name="Google Shape;471;p53"/>
          <p:cNvSpPr txBox="1"/>
          <p:nvPr>
            <p:ph idx="1" type="body"/>
          </p:nvPr>
        </p:nvSpPr>
        <p:spPr>
          <a:xfrm>
            <a:off x="311700" y="1234075"/>
            <a:ext cx="3821400" cy="3334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49688"/>
              <a:buNone/>
            </a:pPr>
            <a:r>
              <a:rPr b="0" lang="pt-PT" sz="1300">
                <a:solidFill>
                  <a:schemeClr val="dk2"/>
                </a:solidFill>
                <a:latin typeface="Times New Roman"/>
                <a:ea typeface="Times New Roman"/>
                <a:cs typeface="Times New Roman"/>
                <a:sym typeface="Times New Roman"/>
              </a:rPr>
              <a:t> This present graph represents a small-world network using the </a:t>
            </a:r>
            <a:r>
              <a:rPr b="1" lang="pt-PT" sz="1300">
                <a:solidFill>
                  <a:schemeClr val="dk2"/>
                </a:solidFill>
                <a:latin typeface="Times New Roman"/>
                <a:ea typeface="Times New Roman"/>
                <a:cs typeface="Times New Roman"/>
                <a:sym typeface="Times New Roman"/>
              </a:rPr>
              <a:t>Watts-Strogatz model</a:t>
            </a:r>
            <a:r>
              <a:rPr b="0" lang="pt-PT" sz="1300">
                <a:solidFill>
                  <a:schemeClr val="dk2"/>
                </a:solidFill>
                <a:latin typeface="Times New Roman"/>
                <a:ea typeface="Times New Roman"/>
                <a:cs typeface="Times New Roman"/>
                <a:sym typeface="Times New Roman"/>
              </a:rPr>
              <a:t>. </a:t>
            </a:r>
            <a:endParaRPr/>
          </a:p>
          <a:p>
            <a:pPr indent="0" lvl="0" marL="0" rtl="0" algn="l">
              <a:lnSpc>
                <a:spcPct val="115000"/>
              </a:lnSpc>
              <a:spcBef>
                <a:spcPts val="0"/>
              </a:spcBef>
              <a:spcAft>
                <a:spcPts val="0"/>
              </a:spcAft>
              <a:buSzPct val="149688"/>
              <a:buNone/>
            </a:pPr>
            <a:r>
              <a:rPr b="0" lang="pt-PT" sz="1300">
                <a:solidFill>
                  <a:schemeClr val="dk2"/>
                </a:solidFill>
                <a:latin typeface="Times New Roman"/>
                <a:ea typeface="Times New Roman"/>
                <a:cs typeface="Times New Roman"/>
                <a:sym typeface="Times New Roman"/>
              </a:rPr>
              <a:t>In practice, this type of network we used to simulate and analyze complex systems where nodes  are connected in a way that reflects both local and long-range interactions.</a:t>
            </a:r>
            <a:endParaRPr/>
          </a:p>
          <a:p>
            <a:pPr indent="0" lvl="0" marL="0" rtl="0" algn="l">
              <a:lnSpc>
                <a:spcPct val="115000"/>
              </a:lnSpc>
              <a:spcBef>
                <a:spcPts val="0"/>
              </a:spcBef>
              <a:spcAft>
                <a:spcPts val="0"/>
              </a:spcAft>
              <a:buSzPct val="149688"/>
              <a:buNone/>
            </a:pPr>
            <a:r>
              <a:t/>
            </a:r>
            <a:endParaRPr b="0" sz="13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149688"/>
              <a:buNone/>
            </a:pPr>
            <a:r>
              <a:rPr b="1" lang="pt-PT" sz="1300">
                <a:latin typeface="Times New Roman"/>
                <a:ea typeface="Times New Roman"/>
                <a:cs typeface="Times New Roman"/>
                <a:sym typeface="Times New Roman"/>
              </a:rPr>
              <a:t>Our Requirements/Conlusions:</a:t>
            </a:r>
            <a:endParaRPr/>
          </a:p>
          <a:p>
            <a:pPr indent="0" lvl="0" marL="0" rtl="0" algn="l">
              <a:lnSpc>
                <a:spcPct val="115000"/>
              </a:lnSpc>
              <a:spcBef>
                <a:spcPts val="0"/>
              </a:spcBef>
              <a:spcAft>
                <a:spcPts val="0"/>
              </a:spcAft>
              <a:buSzPct val="149688"/>
              <a:buNone/>
            </a:pPr>
            <a:r>
              <a:rPr lang="pt-PT" sz="1300">
                <a:latin typeface="Times New Roman"/>
                <a:ea typeface="Times New Roman"/>
                <a:cs typeface="Times New Roman"/>
                <a:sym typeface="Times New Roman"/>
              </a:rPr>
              <a:t>People tend to review restaurants that are similar in terms of cuisine, location, or price. This clustering can reveal local culinary scenes and preferences.</a:t>
            </a:r>
            <a:endParaRPr/>
          </a:p>
          <a:p>
            <a:pPr indent="0" lvl="0" marL="0" rtl="0" algn="l">
              <a:lnSpc>
                <a:spcPct val="115000"/>
              </a:lnSpc>
              <a:spcBef>
                <a:spcPts val="0"/>
              </a:spcBef>
              <a:spcAft>
                <a:spcPts val="0"/>
              </a:spcAft>
              <a:buSzPct val="149688"/>
              <a:buNone/>
            </a:pPr>
            <a:r>
              <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SzPct val="149688"/>
              <a:buNone/>
            </a:pPr>
            <a:r>
              <a:rPr lang="pt-PT" sz="1300">
                <a:latin typeface="Times New Roman"/>
                <a:ea typeface="Times New Roman"/>
                <a:cs typeface="Times New Roman"/>
                <a:sym typeface="Times New Roman"/>
              </a:rPr>
              <a:t>As metrics we use as references for our dataset characteristic: </a:t>
            </a:r>
            <a:endParaRPr/>
          </a:p>
          <a:p>
            <a:pPr indent="0" lvl="0" marL="0" rtl="0" algn="l">
              <a:lnSpc>
                <a:spcPct val="115000"/>
              </a:lnSpc>
              <a:spcBef>
                <a:spcPts val="0"/>
              </a:spcBef>
              <a:spcAft>
                <a:spcPts val="0"/>
              </a:spcAft>
              <a:buSzPct val="149688"/>
              <a:buNone/>
            </a:pPr>
            <a:r>
              <a:rPr b="1" lang="pt-PT" sz="1300">
                <a:latin typeface="Times New Roman"/>
                <a:ea typeface="Times New Roman"/>
                <a:cs typeface="Times New Roman"/>
                <a:sym typeface="Times New Roman"/>
              </a:rPr>
              <a:t>K-means of 4</a:t>
            </a:r>
            <a:endParaRPr/>
          </a:p>
          <a:p>
            <a:pPr indent="0" lvl="0" marL="0" rtl="0" algn="l">
              <a:lnSpc>
                <a:spcPct val="115000"/>
              </a:lnSpc>
              <a:spcBef>
                <a:spcPts val="0"/>
              </a:spcBef>
              <a:spcAft>
                <a:spcPts val="0"/>
              </a:spcAft>
              <a:buSzPct val="149688"/>
              <a:buNone/>
            </a:pPr>
            <a:r>
              <a:rPr b="1" lang="pt-PT" sz="1300">
                <a:latin typeface="Times New Roman"/>
                <a:ea typeface="Times New Roman"/>
                <a:cs typeface="Times New Roman"/>
                <a:sym typeface="Times New Roman"/>
              </a:rPr>
              <a:t>Nodes total used is 100</a:t>
            </a:r>
            <a:endParaRPr/>
          </a:p>
          <a:p>
            <a:pPr indent="0" lvl="0" marL="0" rtl="0" algn="l">
              <a:lnSpc>
                <a:spcPct val="115000"/>
              </a:lnSpc>
              <a:spcBef>
                <a:spcPts val="0"/>
              </a:spcBef>
              <a:spcAft>
                <a:spcPts val="0"/>
              </a:spcAft>
              <a:buSzPct val="149688"/>
              <a:buNone/>
            </a:pPr>
            <a:r>
              <a:rPr b="1" lang="pt-PT" sz="1300">
                <a:latin typeface="Times New Roman"/>
                <a:ea typeface="Times New Roman"/>
                <a:cs typeface="Times New Roman"/>
                <a:sym typeface="Times New Roman"/>
              </a:rPr>
              <a:t>P of 0,1</a:t>
            </a:r>
            <a:endParaRPr b="1" sz="1300">
              <a:latin typeface="Times New Roman"/>
              <a:ea typeface="Times New Roman"/>
              <a:cs typeface="Times New Roman"/>
              <a:sym typeface="Times New Roman"/>
            </a:endParaRPr>
          </a:p>
        </p:txBody>
      </p:sp>
      <p:sp>
        <p:nvSpPr>
          <p:cNvPr id="472" name="Google Shape;472;p5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pic>
        <p:nvPicPr>
          <p:cNvPr id="473" name="Google Shape;473;p53"/>
          <p:cNvPicPr preferRelativeResize="0"/>
          <p:nvPr/>
        </p:nvPicPr>
        <p:blipFill rotWithShape="1">
          <a:blip r:embed="rId4">
            <a:alphaModFix/>
          </a:blip>
          <a:srcRect b="0" l="0" r="0" t="0"/>
          <a:stretch/>
        </p:blipFill>
        <p:spPr>
          <a:xfrm>
            <a:off x="4133098" y="1381068"/>
            <a:ext cx="4639250" cy="29443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4"/>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79" name="Google Shape;479;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166"/>
              <a:buNone/>
            </a:pPr>
            <a:r>
              <a:rPr b="1" lang="pt-PT" sz="3200">
                <a:solidFill>
                  <a:schemeClr val="dk2"/>
                </a:solidFill>
                <a:latin typeface="Times New Roman"/>
                <a:ea typeface="Times New Roman"/>
                <a:cs typeface="Times New Roman"/>
                <a:sym typeface="Times New Roman"/>
              </a:rPr>
              <a:t>SNA|Watts-Strogatz model</a:t>
            </a:r>
            <a:endParaRPr/>
          </a:p>
        </p:txBody>
      </p:sp>
      <p:sp>
        <p:nvSpPr>
          <p:cNvPr id="480" name="Google Shape;480;p54"/>
          <p:cNvSpPr txBox="1"/>
          <p:nvPr>
            <p:ph idx="1" type="body"/>
          </p:nvPr>
        </p:nvSpPr>
        <p:spPr>
          <a:xfrm>
            <a:off x="83211" y="1091980"/>
            <a:ext cx="4001400" cy="33348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b="0" lang="pt-PT" sz="1200">
                <a:solidFill>
                  <a:schemeClr val="dk2"/>
                </a:solidFill>
                <a:latin typeface="Times New Roman"/>
                <a:ea typeface="Times New Roman"/>
                <a:cs typeface="Times New Roman"/>
                <a:sym typeface="Times New Roman"/>
              </a:rPr>
              <a:t>Community Detection using Girvan-Newman. Where detected less that 10 communities by this method.</a:t>
            </a:r>
            <a:r>
              <a:rPr lang="pt-PT" sz="1200">
                <a:solidFill>
                  <a:schemeClr val="dk2"/>
                </a:solidFill>
                <a:latin typeface="Times New Roman"/>
                <a:ea typeface="Times New Roman"/>
                <a:cs typeface="Times New Roman"/>
                <a:sym typeface="Times New Roman"/>
              </a:rPr>
              <a:t>Inside of community 0, we can see the distribution by categories to explore market trends.</a:t>
            </a:r>
            <a:endParaRPr b="0" sz="1200">
              <a:solidFill>
                <a:schemeClr val="dk2"/>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p>
        </p:txBody>
      </p:sp>
      <p:sp>
        <p:nvSpPr>
          <p:cNvPr id="481" name="Google Shape;481;p5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pic>
        <p:nvPicPr>
          <p:cNvPr id="482" name="Google Shape;482;p54"/>
          <p:cNvPicPr preferRelativeResize="0"/>
          <p:nvPr/>
        </p:nvPicPr>
        <p:blipFill rotWithShape="1">
          <a:blip r:embed="rId4">
            <a:alphaModFix/>
          </a:blip>
          <a:srcRect b="0" l="0" r="0" t="0"/>
          <a:stretch/>
        </p:blipFill>
        <p:spPr>
          <a:xfrm>
            <a:off x="4849582" y="609085"/>
            <a:ext cx="4070573" cy="1867081"/>
          </a:xfrm>
          <a:prstGeom prst="rect">
            <a:avLst/>
          </a:prstGeom>
          <a:noFill/>
          <a:ln>
            <a:noFill/>
          </a:ln>
        </p:spPr>
      </p:pic>
      <p:pic>
        <p:nvPicPr>
          <p:cNvPr id="483" name="Google Shape;483;p54"/>
          <p:cNvPicPr preferRelativeResize="0"/>
          <p:nvPr/>
        </p:nvPicPr>
        <p:blipFill rotWithShape="1">
          <a:blip r:embed="rId5">
            <a:alphaModFix/>
          </a:blip>
          <a:srcRect b="0" l="0" r="0" t="0"/>
          <a:stretch/>
        </p:blipFill>
        <p:spPr>
          <a:xfrm>
            <a:off x="202943" y="2175049"/>
            <a:ext cx="3595626" cy="2864938"/>
          </a:xfrm>
          <a:prstGeom prst="rect">
            <a:avLst/>
          </a:prstGeom>
          <a:noFill/>
          <a:ln>
            <a:noFill/>
          </a:ln>
        </p:spPr>
      </p:pic>
      <p:pic>
        <p:nvPicPr>
          <p:cNvPr id="484" name="Google Shape;484;p54"/>
          <p:cNvPicPr preferRelativeResize="0"/>
          <p:nvPr/>
        </p:nvPicPr>
        <p:blipFill rotWithShape="1">
          <a:blip r:embed="rId6">
            <a:alphaModFix/>
          </a:blip>
          <a:srcRect b="0" l="0" r="0" t="0"/>
          <a:stretch/>
        </p:blipFill>
        <p:spPr>
          <a:xfrm>
            <a:off x="3939550" y="2783075"/>
            <a:ext cx="5107150" cy="2276259"/>
          </a:xfrm>
          <a:prstGeom prst="rect">
            <a:avLst/>
          </a:prstGeom>
          <a:noFill/>
          <a:ln>
            <a:noFill/>
          </a:ln>
        </p:spPr>
      </p:pic>
      <p:sp>
        <p:nvSpPr>
          <p:cNvPr id="485" name="Google Shape;485;p54"/>
          <p:cNvSpPr txBox="1"/>
          <p:nvPr/>
        </p:nvSpPr>
        <p:spPr>
          <a:xfrm>
            <a:off x="6145172" y="2759380"/>
            <a:ext cx="2957400" cy="307800"/>
          </a:xfrm>
          <a:prstGeom prst="rect">
            <a:avLst/>
          </a:prstGeom>
          <a:solidFill>
            <a:srgbClr val="00839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PT" sz="1400" u="none" cap="none" strike="noStrike">
                <a:solidFill>
                  <a:srgbClr val="000000"/>
                </a:solidFill>
                <a:latin typeface="Arial"/>
                <a:ea typeface="Arial"/>
                <a:cs typeface="Arial"/>
                <a:sym typeface="Arial"/>
              </a:rPr>
              <a:t>Categories inside the community 0</a:t>
            </a:r>
            <a:endParaRPr/>
          </a:p>
        </p:txBody>
      </p:sp>
      <p:sp>
        <p:nvSpPr>
          <p:cNvPr id="486" name="Google Shape;486;p54"/>
          <p:cNvSpPr txBox="1"/>
          <p:nvPr/>
        </p:nvSpPr>
        <p:spPr>
          <a:xfrm>
            <a:off x="5370456" y="301308"/>
            <a:ext cx="3028800" cy="307800"/>
          </a:xfrm>
          <a:prstGeom prst="rect">
            <a:avLst/>
          </a:prstGeom>
          <a:solidFill>
            <a:srgbClr val="00839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PT" sz="1400" u="none" cap="none" strike="noStrike">
                <a:solidFill>
                  <a:srgbClr val="000000"/>
                </a:solidFill>
                <a:latin typeface="Arial"/>
                <a:ea typeface="Arial"/>
                <a:cs typeface="Arial"/>
                <a:sym typeface="Arial"/>
              </a:rPr>
              <a:t>Communities divided by categories</a:t>
            </a:r>
            <a:endParaRPr b="0" i="0" sz="1400" u="none" cap="none" strike="noStrike">
              <a:solidFill>
                <a:srgbClr val="000000"/>
              </a:solidFill>
              <a:latin typeface="Arial"/>
              <a:ea typeface="Arial"/>
              <a:cs typeface="Arial"/>
              <a:sym typeface="Arial"/>
            </a:endParaRPr>
          </a:p>
        </p:txBody>
      </p:sp>
      <p:sp>
        <p:nvSpPr>
          <p:cNvPr id="487" name="Google Shape;487;p54"/>
          <p:cNvSpPr txBox="1"/>
          <p:nvPr/>
        </p:nvSpPr>
        <p:spPr>
          <a:xfrm>
            <a:off x="3798570" y="2451603"/>
            <a:ext cx="5840700" cy="30780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Clr>
                <a:srgbClr val="000000"/>
              </a:buClr>
              <a:buSzPts val="1400"/>
              <a:buFont typeface="Arial"/>
              <a:buNone/>
            </a:pPr>
            <a:r>
              <a:rPr b="0" i="0" lang="pt-PT" sz="1400" u="none" cap="none" strike="noStrike">
                <a:solidFill>
                  <a:srgbClr val="000000"/>
                </a:solidFill>
                <a:latin typeface="Times New Roman"/>
                <a:ea typeface="Times New Roman"/>
                <a:cs typeface="Times New Roman"/>
                <a:sym typeface="Times New Roman"/>
              </a:rPr>
              <a:t>Inside of community </a:t>
            </a:r>
            <a:r>
              <a:rPr lang="pt-PT">
                <a:latin typeface="Times New Roman"/>
                <a:ea typeface="Times New Roman"/>
                <a:cs typeface="Times New Roman"/>
                <a:sym typeface="Times New Roman"/>
              </a:rPr>
              <a:t>chosen</a:t>
            </a:r>
            <a:r>
              <a:rPr b="0" i="0" lang="pt-PT" sz="1400" u="none" cap="none" strike="noStrike">
                <a:solidFill>
                  <a:srgbClr val="000000"/>
                </a:solidFill>
                <a:latin typeface="Times New Roman"/>
                <a:ea typeface="Times New Roman"/>
                <a:cs typeface="Times New Roman"/>
                <a:sym typeface="Times New Roman"/>
              </a:rPr>
              <a:t>, we can see the respective categories: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5"/>
          <p:cNvPicPr preferRelativeResize="0"/>
          <p:nvPr/>
        </p:nvPicPr>
        <p:blipFill rotWithShape="1">
          <a:blip r:embed="rId3">
            <a:alphaModFix/>
          </a:blip>
          <a:srcRect b="0" l="0" r="0" t="0"/>
          <a:stretch/>
        </p:blipFill>
        <p:spPr>
          <a:xfrm>
            <a:off x="-40235" y="0"/>
            <a:ext cx="9224468" cy="5143499"/>
          </a:xfrm>
          <a:prstGeom prst="rect">
            <a:avLst/>
          </a:prstGeom>
          <a:noFill/>
          <a:ln>
            <a:noFill/>
          </a:ln>
        </p:spPr>
      </p:pic>
      <p:sp>
        <p:nvSpPr>
          <p:cNvPr id="493" name="Google Shape;493;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33"/>
              <a:buNone/>
            </a:pPr>
            <a:r>
              <a:rPr b="1" lang="pt-PT" sz="2700">
                <a:latin typeface="Times New Roman"/>
                <a:ea typeface="Times New Roman"/>
                <a:cs typeface="Times New Roman"/>
                <a:sym typeface="Times New Roman"/>
              </a:rPr>
              <a:t>SNA | </a:t>
            </a:r>
            <a:r>
              <a:rPr lang="pt-PT" sz="2700">
                <a:latin typeface="Times New Roman"/>
                <a:ea typeface="Times New Roman"/>
                <a:cs typeface="Times New Roman"/>
                <a:sym typeface="Times New Roman"/>
              </a:rPr>
              <a:t>Communities</a:t>
            </a:r>
            <a:br>
              <a:rPr lang="pt-PT" sz="2700">
                <a:highlight>
                  <a:srgbClr val="00FFFF"/>
                </a:highlight>
                <a:latin typeface="Times New Roman"/>
                <a:ea typeface="Times New Roman"/>
                <a:cs typeface="Times New Roman"/>
                <a:sym typeface="Times New Roman"/>
              </a:rPr>
            </a:br>
            <a:endParaRPr sz="2700">
              <a:latin typeface="Times New Roman"/>
              <a:ea typeface="Times New Roman"/>
              <a:cs typeface="Times New Roman"/>
              <a:sym typeface="Times New Roman"/>
            </a:endParaRPr>
          </a:p>
        </p:txBody>
      </p:sp>
      <p:sp>
        <p:nvSpPr>
          <p:cNvPr id="494" name="Google Shape;494;p55"/>
          <p:cNvSpPr txBox="1"/>
          <p:nvPr>
            <p:ph idx="1" type="body"/>
          </p:nvPr>
        </p:nvSpPr>
        <p:spPr>
          <a:xfrm>
            <a:off x="628650" y="1369219"/>
            <a:ext cx="7679100" cy="3263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pt-PT" sz="1300">
                <a:solidFill>
                  <a:schemeClr val="dk2"/>
                </a:solidFill>
                <a:latin typeface="Times New Roman"/>
                <a:ea typeface="Times New Roman"/>
                <a:cs typeface="Times New Roman"/>
                <a:sym typeface="Times New Roman"/>
              </a:rPr>
              <a:t>Highest Avg Betweenness </a:t>
            </a:r>
            <a:r>
              <a:rPr lang="pt-PT" sz="1300">
                <a:solidFill>
                  <a:schemeClr val="dk2"/>
                </a:solidFill>
                <a:latin typeface="Times New Roman"/>
                <a:ea typeface="Times New Roman"/>
                <a:cs typeface="Times New Roman"/>
                <a:sym typeface="Times New Roman"/>
              </a:rPr>
              <a:t>found: </a:t>
            </a:r>
            <a:r>
              <a:rPr b="1" lang="pt-PT" sz="1300">
                <a:solidFill>
                  <a:schemeClr val="accent4"/>
                </a:solidFill>
                <a:latin typeface="Times New Roman"/>
                <a:ea typeface="Times New Roman"/>
                <a:cs typeface="Times New Roman"/>
                <a:sym typeface="Times New Roman"/>
              </a:rPr>
              <a:t>0.0026</a:t>
            </a:r>
            <a:endParaRPr b="1" sz="1300">
              <a:solidFill>
                <a:schemeClr val="accent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5538"/>
              <a:buNone/>
            </a:pPr>
            <a:r>
              <a:t/>
            </a:r>
            <a:endParaRPr sz="13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5538"/>
              <a:buNone/>
            </a:pPr>
            <a:r>
              <a:rPr b="1" lang="pt-PT" sz="1300">
                <a:solidFill>
                  <a:schemeClr val="dk2"/>
                </a:solidFill>
                <a:latin typeface="Times New Roman"/>
                <a:ea typeface="Times New Roman"/>
                <a:cs typeface="Times New Roman"/>
                <a:sym typeface="Times New Roman"/>
              </a:rPr>
              <a:t>These restaurants may attract diverse groups of users,</a:t>
            </a:r>
            <a:r>
              <a:rPr lang="pt-PT" sz="1300">
                <a:solidFill>
                  <a:schemeClr val="dk2"/>
                </a:solidFill>
                <a:latin typeface="Times New Roman"/>
                <a:ea typeface="Times New Roman"/>
                <a:cs typeface="Times New Roman"/>
                <a:sym typeface="Times New Roman"/>
              </a:rPr>
              <a:t> making them a </a:t>
            </a:r>
            <a:r>
              <a:rPr b="1" lang="pt-PT" sz="1300">
                <a:solidFill>
                  <a:schemeClr val="dk2"/>
                </a:solidFill>
                <a:latin typeface="Times New Roman"/>
                <a:ea typeface="Times New Roman"/>
                <a:cs typeface="Times New Roman"/>
                <a:sym typeface="Times New Roman"/>
              </a:rPr>
              <a:t>core part of the local dining scene.</a:t>
            </a:r>
            <a:r>
              <a:rPr lang="pt-PT" sz="1300">
                <a:solidFill>
                  <a:schemeClr val="dk2"/>
                </a:solidFill>
                <a:latin typeface="Times New Roman"/>
                <a:ea typeface="Times New Roman"/>
                <a:cs typeface="Times New Roman"/>
                <a:sym typeface="Times New Roman"/>
              </a:rPr>
              <a:t> In terms of business strategy, they could be critical touchpoints for marketing, partnerships, or customer retention initiatives.</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SzPts val="5538"/>
              <a:buNone/>
            </a:pPr>
            <a:r>
              <a:t/>
            </a:r>
            <a:endParaRPr b="1"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Char char="●"/>
            </a:pPr>
            <a:r>
              <a:rPr b="1" lang="pt-PT" sz="1300">
                <a:latin typeface="Times New Roman"/>
                <a:ea typeface="Times New Roman"/>
                <a:cs typeface="Times New Roman"/>
                <a:sym typeface="Times New Roman"/>
              </a:rPr>
              <a:t>Community</a:t>
            </a:r>
            <a:r>
              <a:rPr lang="pt-PT" sz="1300">
                <a:latin typeface="Times New Roman"/>
                <a:ea typeface="Times New Roman"/>
                <a:cs typeface="Times New Roman"/>
                <a:sym typeface="Times New Roman"/>
              </a:rPr>
              <a:t> with </a:t>
            </a:r>
            <a:r>
              <a:rPr b="1" lang="pt-PT" sz="1300">
                <a:latin typeface="Times New Roman"/>
                <a:ea typeface="Times New Roman"/>
                <a:cs typeface="Times New Roman"/>
                <a:sym typeface="Times New Roman"/>
              </a:rPr>
              <a:t>higher number of restaurants.</a:t>
            </a:r>
            <a:endParaRPr sz="1300">
              <a:latin typeface="Times New Roman"/>
              <a:ea typeface="Times New Roman"/>
              <a:cs typeface="Times New Roman"/>
              <a:sym typeface="Times New Roman"/>
            </a:endParaRPr>
          </a:p>
          <a:p>
            <a:pPr indent="0" lvl="0" marL="114300" rtl="0" algn="l">
              <a:lnSpc>
                <a:spcPct val="115000"/>
              </a:lnSpc>
              <a:spcBef>
                <a:spcPts val="0"/>
              </a:spcBef>
              <a:spcAft>
                <a:spcPts val="0"/>
              </a:spcAft>
              <a:buSzPts val="5538"/>
              <a:buNone/>
            </a:pPr>
            <a:r>
              <a:rPr lang="pt-PT" sz="1300">
                <a:solidFill>
                  <a:schemeClr val="dk2"/>
                </a:solidFill>
                <a:latin typeface="Times New Roman"/>
                <a:ea typeface="Times New Roman"/>
                <a:cs typeface="Times New Roman"/>
                <a:sym typeface="Times New Roman"/>
              </a:rPr>
              <a:t>In this case, we chose the </a:t>
            </a:r>
            <a:r>
              <a:rPr b="1" lang="pt-PT" sz="1300">
                <a:solidFill>
                  <a:schemeClr val="dk2"/>
                </a:solidFill>
                <a:latin typeface="Times New Roman"/>
                <a:ea typeface="Times New Roman"/>
                <a:cs typeface="Times New Roman"/>
                <a:sym typeface="Times New Roman"/>
              </a:rPr>
              <a:t>Community 0, with  402 restaurants,</a:t>
            </a:r>
            <a:r>
              <a:rPr lang="pt-PT" sz="1300">
                <a:solidFill>
                  <a:schemeClr val="dk2"/>
                </a:solidFill>
                <a:latin typeface="Times New Roman"/>
                <a:ea typeface="Times New Roman"/>
                <a:cs typeface="Times New Roman"/>
                <a:sym typeface="Times New Roman"/>
              </a:rPr>
              <a:t> focusing on a </a:t>
            </a:r>
            <a:r>
              <a:rPr b="1" lang="pt-PT" sz="1300">
                <a:solidFill>
                  <a:schemeClr val="dk2"/>
                </a:solidFill>
                <a:latin typeface="Times New Roman"/>
                <a:ea typeface="Times New Roman"/>
                <a:cs typeface="Times New Roman"/>
                <a:sym typeface="Times New Roman"/>
              </a:rPr>
              <a:t>portion of the network that represents a significant segment of the market </a:t>
            </a:r>
            <a:r>
              <a:rPr lang="pt-PT" sz="1300">
                <a:solidFill>
                  <a:schemeClr val="dk2"/>
                </a:solidFill>
                <a:latin typeface="Times New Roman"/>
                <a:ea typeface="Times New Roman"/>
                <a:cs typeface="Times New Roman"/>
                <a:sym typeface="Times New Roman"/>
              </a:rPr>
              <a:t>or area of interest.</a:t>
            </a:r>
            <a:endParaRPr sz="1300">
              <a:latin typeface="Times New Roman"/>
              <a:ea typeface="Times New Roman"/>
              <a:cs typeface="Times New Roman"/>
              <a:sym typeface="Times New Roman"/>
            </a:endParaRPr>
          </a:p>
          <a:p>
            <a:pPr indent="0" lvl="0" marL="114300" rtl="0" algn="l">
              <a:lnSpc>
                <a:spcPct val="115000"/>
              </a:lnSpc>
              <a:spcBef>
                <a:spcPts val="0"/>
              </a:spcBef>
              <a:spcAft>
                <a:spcPts val="0"/>
              </a:spcAft>
              <a:buSzPts val="5538"/>
              <a:buNone/>
            </a:pPr>
            <a:r>
              <a:t/>
            </a:r>
            <a:endParaRPr sz="1300">
              <a:solidFill>
                <a:schemeClr val="dk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5538"/>
              <a:buNone/>
            </a:pPr>
            <a:r>
              <a:rPr lang="pt-PT" sz="1300">
                <a:solidFill>
                  <a:schemeClr val="dk2"/>
                </a:solidFill>
                <a:latin typeface="Times New Roman"/>
                <a:ea typeface="Times New Roman"/>
                <a:cs typeface="Times New Roman"/>
                <a:sym typeface="Times New Roman"/>
              </a:rPr>
              <a:t>A larger community means a greater number of interconnected businesses, which often indicates a more </a:t>
            </a:r>
            <a:r>
              <a:rPr b="1" lang="pt-PT" sz="1300">
                <a:solidFill>
                  <a:schemeClr val="dk2"/>
                </a:solidFill>
                <a:latin typeface="Times New Roman"/>
                <a:ea typeface="Times New Roman"/>
                <a:cs typeface="Times New Roman"/>
                <a:sym typeface="Times New Roman"/>
              </a:rPr>
              <a:t>densely populated part of the network</a:t>
            </a:r>
            <a:r>
              <a:rPr lang="pt-PT" sz="1300">
                <a:solidFill>
                  <a:schemeClr val="dk2"/>
                </a:solidFill>
                <a:latin typeface="Times New Roman"/>
                <a:ea typeface="Times New Roman"/>
                <a:cs typeface="Times New Roman"/>
                <a:sym typeface="Times New Roman"/>
              </a:rPr>
              <a:t> </a:t>
            </a:r>
            <a:r>
              <a:rPr b="1" lang="pt-PT" sz="1300">
                <a:solidFill>
                  <a:schemeClr val="dk2"/>
                </a:solidFill>
                <a:latin typeface="Times New Roman"/>
                <a:ea typeface="Times New Roman"/>
                <a:cs typeface="Times New Roman"/>
                <a:sym typeface="Times New Roman"/>
              </a:rPr>
              <a:t>with a lot of activity </a:t>
            </a:r>
            <a:r>
              <a:rPr lang="pt-PT" sz="1300">
                <a:solidFill>
                  <a:schemeClr val="dk2"/>
                </a:solidFill>
                <a:latin typeface="Times New Roman"/>
                <a:ea typeface="Times New Roman"/>
                <a:cs typeface="Times New Roman"/>
                <a:sym typeface="Times New Roman"/>
              </a:rPr>
              <a:t>(e.g., shared customers, geographical proximity, or overlapping cuisine types).</a:t>
            </a:r>
            <a:endParaRPr sz="1300">
              <a:latin typeface="Times New Roman"/>
              <a:ea typeface="Times New Roman"/>
              <a:cs typeface="Times New Roman"/>
              <a:sym typeface="Times New Roman"/>
            </a:endParaRPr>
          </a:p>
          <a:p>
            <a:pPr indent="0" lvl="0" marL="114300" rtl="0" algn="l">
              <a:lnSpc>
                <a:spcPct val="115000"/>
              </a:lnSpc>
              <a:spcBef>
                <a:spcPts val="0"/>
              </a:spcBef>
              <a:spcAft>
                <a:spcPts val="0"/>
              </a:spcAft>
              <a:buSzPts val="5538"/>
              <a:buNone/>
            </a:pPr>
            <a:r>
              <a:rPr b="1" lang="pt-PT" sz="1300">
                <a:solidFill>
                  <a:schemeClr val="dk2"/>
                </a:solidFill>
                <a:latin typeface="Times New Roman"/>
                <a:ea typeface="Times New Roman"/>
                <a:cs typeface="Times New Roman"/>
                <a:sym typeface="Times New Roman"/>
              </a:rPr>
              <a:t>Since this community is large, targeting this group will likely have a more</a:t>
            </a:r>
            <a:r>
              <a:rPr lang="pt-PT" sz="1300">
                <a:solidFill>
                  <a:schemeClr val="dk2"/>
                </a:solidFill>
                <a:latin typeface="Times New Roman"/>
                <a:ea typeface="Times New Roman"/>
                <a:cs typeface="Times New Roman"/>
                <a:sym typeface="Times New Roman"/>
              </a:rPr>
              <a:t> </a:t>
            </a:r>
            <a:r>
              <a:rPr b="1" lang="pt-PT" sz="1300">
                <a:solidFill>
                  <a:schemeClr val="dk2"/>
                </a:solidFill>
                <a:latin typeface="Times New Roman"/>
                <a:ea typeface="Times New Roman"/>
                <a:cs typeface="Times New Roman"/>
                <a:sym typeface="Times New Roman"/>
              </a:rPr>
              <a:t>widespread impact</a:t>
            </a:r>
            <a:r>
              <a:rPr lang="pt-PT" sz="1300">
                <a:solidFill>
                  <a:schemeClr val="dk2"/>
                </a:solidFill>
                <a:latin typeface="Times New Roman"/>
                <a:ea typeface="Times New Roman"/>
                <a:cs typeface="Times New Roman"/>
                <a:sym typeface="Times New Roman"/>
              </a:rPr>
              <a:t> compared to smaller communities.</a:t>
            </a:r>
            <a:endParaRPr sz="1300">
              <a:latin typeface="Times New Roman"/>
              <a:ea typeface="Times New Roman"/>
              <a:cs typeface="Times New Roman"/>
              <a:sym typeface="Times New Roman"/>
            </a:endParaRPr>
          </a:p>
          <a:p>
            <a:pPr indent="0" lvl="0" marL="114300" rtl="0" algn="l">
              <a:lnSpc>
                <a:spcPct val="115000"/>
              </a:lnSpc>
              <a:spcBef>
                <a:spcPts val="0"/>
              </a:spcBef>
              <a:spcAft>
                <a:spcPts val="0"/>
              </a:spcAft>
              <a:buSzPts val="5538"/>
              <a:buNone/>
            </a:pPr>
            <a:r>
              <a:t/>
            </a:r>
            <a:endParaRPr sz="1300">
              <a:highlight>
                <a:srgbClr val="008080"/>
              </a:highlight>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5538"/>
              <a:buNone/>
            </a:pPr>
            <a:r>
              <a:t/>
            </a:r>
            <a:endParaRPr b="1" sz="1300">
              <a:latin typeface="Times New Roman"/>
              <a:ea typeface="Times New Roman"/>
              <a:cs typeface="Times New Roman"/>
              <a:sym typeface="Times New Roman"/>
            </a:endParaRPr>
          </a:p>
          <a:p>
            <a:pPr indent="0" lvl="0" marL="0" rtl="0" algn="l">
              <a:lnSpc>
                <a:spcPct val="115000"/>
              </a:lnSpc>
              <a:spcBef>
                <a:spcPts val="0"/>
              </a:spcBef>
              <a:spcAft>
                <a:spcPts val="0"/>
              </a:spcAft>
              <a:buSzPts val="5538"/>
              <a:buNone/>
            </a:pPr>
            <a:r>
              <a:t/>
            </a:r>
            <a:endParaRPr sz="1300">
              <a:highlight>
                <a:srgbClr val="00FFFF"/>
              </a:highlight>
              <a:latin typeface="Times New Roman"/>
              <a:ea typeface="Times New Roman"/>
              <a:cs typeface="Times New Roman"/>
              <a:sym typeface="Times New Roman"/>
            </a:endParaRPr>
          </a:p>
        </p:txBody>
      </p:sp>
      <p:pic>
        <p:nvPicPr>
          <p:cNvPr id="495" name="Google Shape;495;p55"/>
          <p:cNvPicPr preferRelativeResize="0"/>
          <p:nvPr/>
        </p:nvPicPr>
        <p:blipFill rotWithShape="1">
          <a:blip r:embed="rId4">
            <a:alphaModFix/>
          </a:blip>
          <a:srcRect b="45256" l="0" r="1029" t="0"/>
          <a:stretch/>
        </p:blipFill>
        <p:spPr>
          <a:xfrm>
            <a:off x="4869332" y="4632637"/>
            <a:ext cx="3732618" cy="397172"/>
          </a:xfrm>
          <a:prstGeom prst="rect">
            <a:avLst/>
          </a:prstGeom>
          <a:noFill/>
          <a:ln>
            <a:noFill/>
          </a:ln>
        </p:spPr>
      </p:pic>
      <p:sp>
        <p:nvSpPr>
          <p:cNvPr id="496" name="Google Shape;496;p55"/>
          <p:cNvSpPr/>
          <p:nvPr/>
        </p:nvSpPr>
        <p:spPr>
          <a:xfrm>
            <a:off x="4364033" y="1414983"/>
            <a:ext cx="297600" cy="289800"/>
          </a:xfrm>
          <a:prstGeom prst="rightArrow">
            <a:avLst>
              <a:gd fmla="val 50000" name="adj1"/>
              <a:gd fmla="val 50000" name="adj2"/>
            </a:avLst>
          </a:prstGeom>
          <a:solidFill>
            <a:srgbClr val="4C4C4C"/>
          </a:solidFill>
          <a:ln cap="flat" cmpd="sng" w="25400">
            <a:solidFill>
              <a:srgbClr val="3624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Times New Roman"/>
              <a:ea typeface="Times New Roman"/>
              <a:cs typeface="Times New Roman"/>
              <a:sym typeface="Times New Roman"/>
            </a:endParaRPr>
          </a:p>
        </p:txBody>
      </p:sp>
      <p:sp>
        <p:nvSpPr>
          <p:cNvPr id="497" name="Google Shape;497;p55"/>
          <p:cNvSpPr txBox="1"/>
          <p:nvPr/>
        </p:nvSpPr>
        <p:spPr>
          <a:xfrm>
            <a:off x="4869325" y="1091158"/>
            <a:ext cx="36459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pt-PT" sz="1300" u="none" cap="none" strike="noStrike">
                <a:solidFill>
                  <a:schemeClr val="dk2"/>
                </a:solidFill>
                <a:latin typeface="Times New Roman"/>
                <a:ea typeface="Times New Roman"/>
                <a:cs typeface="Times New Roman"/>
                <a:sym typeface="Times New Roman"/>
              </a:rPr>
              <a:t>Meaning, on average, the </a:t>
            </a:r>
            <a:r>
              <a:rPr b="1" i="0" lang="pt-PT" sz="1300" u="none" cap="none" strike="noStrike">
                <a:solidFill>
                  <a:schemeClr val="dk2"/>
                </a:solidFill>
                <a:latin typeface="Times New Roman"/>
                <a:ea typeface="Times New Roman"/>
                <a:cs typeface="Times New Roman"/>
                <a:sym typeface="Times New Roman"/>
              </a:rPr>
              <a:t>restaurants in this community serve as important "connectors" in the overall network</a:t>
            </a:r>
            <a:r>
              <a:rPr b="0" i="0" lang="pt-PT" sz="1300" u="none" cap="none" strike="noStrike">
                <a:solidFill>
                  <a:schemeClr val="dk2"/>
                </a:solidFill>
                <a:latin typeface="Times New Roman"/>
                <a:ea typeface="Times New Roman"/>
                <a:cs typeface="Times New Roman"/>
                <a:sym typeface="Times New Roman"/>
              </a:rPr>
              <a:t>.</a:t>
            </a:r>
            <a:endParaRPr b="0" i="0" sz="1300" u="none" cap="none" strike="noStrike">
              <a:solidFill>
                <a:schemeClr val="dk2"/>
              </a:solidFill>
              <a:latin typeface="Times New Roman"/>
              <a:ea typeface="Times New Roman"/>
              <a:cs typeface="Times New Roman"/>
              <a:sym typeface="Times New Roman"/>
            </a:endParaRPr>
          </a:p>
        </p:txBody>
      </p:sp>
      <p:cxnSp>
        <p:nvCxnSpPr>
          <p:cNvPr id="498" name="Google Shape;498;p55"/>
          <p:cNvCxnSpPr/>
          <p:nvPr/>
        </p:nvCxnSpPr>
        <p:spPr>
          <a:xfrm>
            <a:off x="4814249" y="1241071"/>
            <a:ext cx="0" cy="531300"/>
          </a:xfrm>
          <a:prstGeom prst="straightConnector1">
            <a:avLst/>
          </a:prstGeom>
          <a:noFill/>
          <a:ln cap="flat" cmpd="sng" w="28575">
            <a:solidFill>
              <a:srgbClr val="36244B"/>
            </a:solidFill>
            <a:prstDash val="solid"/>
            <a:round/>
            <a:headEnd len="sm" w="sm" type="none"/>
            <a:tailEnd len="sm" w="sm" type="none"/>
          </a:ln>
          <a:effectLst>
            <a:outerShdw blurRad="40000" rotWithShape="0" dir="5400000" dist="20000">
              <a:srgbClr val="000000">
                <a:alpha val="37650"/>
              </a:srgbClr>
            </a:outerShdw>
          </a:effectLst>
        </p:spPr>
      </p:cxnSp>
      <p:sp>
        <p:nvSpPr>
          <p:cNvPr id="499" name="Google Shape;499;p55"/>
          <p:cNvSpPr txBox="1"/>
          <p:nvPr/>
        </p:nvSpPr>
        <p:spPr>
          <a:xfrm>
            <a:off x="311700" y="1045397"/>
            <a:ext cx="4502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pt-PT" sz="1600" u="none" cap="none" strike="noStrike">
                <a:solidFill>
                  <a:srgbClr val="000000"/>
                </a:solidFill>
                <a:highlight>
                  <a:srgbClr val="00FFFF"/>
                </a:highlight>
                <a:latin typeface="Times New Roman"/>
                <a:ea typeface="Times New Roman"/>
                <a:cs typeface="Times New Roman"/>
                <a:sym typeface="Times New Roman"/>
              </a:rPr>
              <a:t>What was the criteria to define the communities?</a:t>
            </a:r>
            <a:endParaRPr b="0" i="0" sz="1600" u="none" cap="none" strike="noStrike">
              <a:solidFill>
                <a:srgbClr val="000000"/>
              </a:solidFill>
              <a:latin typeface="Times New Roman"/>
              <a:ea typeface="Times New Roman"/>
              <a:cs typeface="Times New Roman"/>
              <a:sym typeface="Times New Roman"/>
            </a:endParaRPr>
          </a:p>
        </p:txBody>
      </p:sp>
      <p:sp>
        <p:nvSpPr>
          <p:cNvPr id="500" name="Google Shape;500;p5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pt-P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56"/>
          <p:cNvSpPr txBox="1"/>
          <p:nvPr/>
        </p:nvSpPr>
        <p:spPr>
          <a:xfrm>
            <a:off x="434600" y="1558800"/>
            <a:ext cx="22833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800">
                <a:solidFill>
                  <a:schemeClr val="dk2"/>
                </a:solidFill>
                <a:latin typeface="Times New Roman"/>
                <a:ea typeface="Times New Roman"/>
                <a:cs typeface="Times New Roman"/>
                <a:sym typeface="Times New Roman"/>
              </a:rPr>
              <a:t>What to Forecast?</a:t>
            </a:r>
            <a:endParaRPr b="1" sz="1800">
              <a:solidFill>
                <a:schemeClr val="dk2"/>
              </a:solidFill>
              <a:latin typeface="Times New Roman"/>
              <a:ea typeface="Times New Roman"/>
              <a:cs typeface="Times New Roman"/>
              <a:sym typeface="Times New Roman"/>
            </a:endParaRPr>
          </a:p>
        </p:txBody>
      </p:sp>
      <p:sp>
        <p:nvSpPr>
          <p:cNvPr id="506" name="Google Shape;506;p56"/>
          <p:cNvSpPr/>
          <p:nvPr/>
        </p:nvSpPr>
        <p:spPr>
          <a:xfrm>
            <a:off x="6124963" y="4054225"/>
            <a:ext cx="16311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sz="1200">
                <a:latin typeface="Times New Roman"/>
                <a:ea typeface="Times New Roman"/>
                <a:cs typeface="Times New Roman"/>
                <a:sym typeface="Times New Roman"/>
              </a:rPr>
              <a:t>30 days</a:t>
            </a:r>
            <a:endParaRPr sz="1200">
              <a:latin typeface="Times New Roman"/>
              <a:ea typeface="Times New Roman"/>
              <a:cs typeface="Times New Roman"/>
              <a:sym typeface="Times New Roman"/>
            </a:endParaRPr>
          </a:p>
        </p:txBody>
      </p:sp>
      <p:sp>
        <p:nvSpPr>
          <p:cNvPr id="507" name="Google Shape;507;p56"/>
          <p:cNvSpPr/>
          <p:nvPr/>
        </p:nvSpPr>
        <p:spPr>
          <a:xfrm>
            <a:off x="6124963" y="2495325"/>
            <a:ext cx="16311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sz="1200">
                <a:latin typeface="Times New Roman"/>
                <a:ea typeface="Times New Roman"/>
                <a:cs typeface="Times New Roman"/>
                <a:sym typeface="Times New Roman"/>
              </a:rPr>
              <a:t>Daily</a:t>
            </a:r>
            <a:endParaRPr sz="1200">
              <a:latin typeface="Times New Roman"/>
              <a:ea typeface="Times New Roman"/>
              <a:cs typeface="Times New Roman"/>
              <a:sym typeface="Times New Roman"/>
            </a:endParaRPr>
          </a:p>
        </p:txBody>
      </p:sp>
      <p:sp>
        <p:nvSpPr>
          <p:cNvPr id="508" name="Google Shape;508;p56"/>
          <p:cNvSpPr/>
          <p:nvPr/>
        </p:nvSpPr>
        <p:spPr>
          <a:xfrm>
            <a:off x="6124963" y="1080300"/>
            <a:ext cx="16311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PT" sz="1200">
                <a:latin typeface="Times New Roman"/>
                <a:ea typeface="Times New Roman"/>
                <a:cs typeface="Times New Roman"/>
                <a:sym typeface="Times New Roman"/>
              </a:rPr>
              <a:t>Number of checkins for the chosen community</a:t>
            </a:r>
            <a:endParaRPr sz="1200">
              <a:latin typeface="Times New Roman"/>
              <a:ea typeface="Times New Roman"/>
              <a:cs typeface="Times New Roman"/>
              <a:sym typeface="Times New Roman"/>
            </a:endParaRPr>
          </a:p>
        </p:txBody>
      </p:sp>
      <p:sp>
        <p:nvSpPr>
          <p:cNvPr id="509" name="Google Shape;509;p56"/>
          <p:cNvSpPr/>
          <p:nvPr/>
        </p:nvSpPr>
        <p:spPr>
          <a:xfrm>
            <a:off x="663975" y="2097675"/>
            <a:ext cx="1631100" cy="1368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PT" sz="1200">
                <a:latin typeface="Times New Roman"/>
                <a:ea typeface="Times New Roman"/>
                <a:cs typeface="Times New Roman"/>
                <a:sym typeface="Times New Roman"/>
              </a:rPr>
              <a:t>Forecast of </a:t>
            </a:r>
            <a:r>
              <a:rPr b="1" lang="pt-PT" sz="1200">
                <a:solidFill>
                  <a:srgbClr val="FF0000"/>
                </a:solidFill>
                <a:latin typeface="Times New Roman"/>
                <a:ea typeface="Times New Roman"/>
                <a:cs typeface="Times New Roman"/>
                <a:sym typeface="Times New Roman"/>
              </a:rPr>
              <a:t>daily</a:t>
            </a:r>
            <a:r>
              <a:rPr lang="pt-PT" sz="1200">
                <a:latin typeface="Times New Roman"/>
                <a:ea typeface="Times New Roman"/>
                <a:cs typeface="Times New Roman"/>
                <a:sym typeface="Times New Roman"/>
              </a:rPr>
              <a:t> </a:t>
            </a:r>
            <a:r>
              <a:rPr b="1" lang="pt-PT" sz="1200">
                <a:solidFill>
                  <a:srgbClr val="FF0000"/>
                </a:solidFill>
                <a:latin typeface="Times New Roman"/>
                <a:ea typeface="Times New Roman"/>
                <a:cs typeface="Times New Roman"/>
                <a:sym typeface="Times New Roman"/>
              </a:rPr>
              <a:t>check-ins</a:t>
            </a:r>
            <a:r>
              <a:rPr lang="pt-PT" sz="1200">
                <a:latin typeface="Times New Roman"/>
                <a:ea typeface="Times New Roman"/>
                <a:cs typeface="Times New Roman"/>
                <a:sym typeface="Times New Roman"/>
              </a:rPr>
              <a:t> for the Business Ids over the </a:t>
            </a:r>
            <a:r>
              <a:rPr b="1" lang="pt-PT" sz="1200">
                <a:solidFill>
                  <a:srgbClr val="FF0000"/>
                </a:solidFill>
                <a:latin typeface="Times New Roman"/>
                <a:ea typeface="Times New Roman"/>
                <a:cs typeface="Times New Roman"/>
                <a:sym typeface="Times New Roman"/>
              </a:rPr>
              <a:t>following </a:t>
            </a:r>
            <a:r>
              <a:rPr b="1" lang="pt-PT" sz="1200">
                <a:solidFill>
                  <a:srgbClr val="FF0000"/>
                </a:solidFill>
                <a:highlight>
                  <a:schemeClr val="lt1"/>
                </a:highlight>
                <a:latin typeface="Times New Roman"/>
                <a:ea typeface="Times New Roman"/>
                <a:cs typeface="Times New Roman"/>
                <a:sym typeface="Times New Roman"/>
              </a:rPr>
              <a:t>30 days.</a:t>
            </a:r>
            <a:endParaRPr b="1" sz="1200">
              <a:solidFill>
                <a:srgbClr val="FF0000"/>
              </a:solidFill>
              <a:highlight>
                <a:schemeClr val="lt1"/>
              </a:highlight>
              <a:latin typeface="Times New Roman"/>
              <a:ea typeface="Times New Roman"/>
              <a:cs typeface="Times New Roman"/>
              <a:sym typeface="Times New Roman"/>
            </a:endParaRPr>
          </a:p>
        </p:txBody>
      </p:sp>
      <p:cxnSp>
        <p:nvCxnSpPr>
          <p:cNvPr id="510" name="Google Shape;510;p56"/>
          <p:cNvCxnSpPr>
            <a:stCxn id="509" idx="3"/>
            <a:endCxn id="508" idx="1"/>
          </p:cNvCxnSpPr>
          <p:nvPr/>
        </p:nvCxnSpPr>
        <p:spPr>
          <a:xfrm flipH="1" rot="10800000">
            <a:off x="2295075" y="1366575"/>
            <a:ext cx="3829800" cy="14151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56"/>
          <p:cNvCxnSpPr>
            <a:stCxn id="509" idx="3"/>
            <a:endCxn id="507" idx="1"/>
          </p:cNvCxnSpPr>
          <p:nvPr/>
        </p:nvCxnSpPr>
        <p:spPr>
          <a:xfrm>
            <a:off x="2295075" y="2781675"/>
            <a:ext cx="3829800" cy="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56"/>
          <p:cNvCxnSpPr>
            <a:stCxn id="509" idx="3"/>
            <a:endCxn id="506" idx="1"/>
          </p:cNvCxnSpPr>
          <p:nvPr/>
        </p:nvCxnSpPr>
        <p:spPr>
          <a:xfrm>
            <a:off x="2295075" y="2781675"/>
            <a:ext cx="3829800" cy="1558800"/>
          </a:xfrm>
          <a:prstGeom prst="straightConnector1">
            <a:avLst/>
          </a:prstGeom>
          <a:noFill/>
          <a:ln cap="flat" cmpd="sng" w="9525">
            <a:solidFill>
              <a:schemeClr val="dk2"/>
            </a:solidFill>
            <a:prstDash val="solid"/>
            <a:round/>
            <a:headEnd len="med" w="med" type="none"/>
            <a:tailEnd len="med" w="med" type="triangle"/>
          </a:ln>
        </p:spPr>
      </p:cxnSp>
      <p:sp>
        <p:nvSpPr>
          <p:cNvPr id="513" name="Google Shape;513;p56"/>
          <p:cNvSpPr txBox="1"/>
          <p:nvPr/>
        </p:nvSpPr>
        <p:spPr>
          <a:xfrm rot="-1231662">
            <a:off x="2975585" y="1612430"/>
            <a:ext cx="2839501" cy="4765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700">
                <a:solidFill>
                  <a:schemeClr val="dk2"/>
                </a:solidFill>
                <a:latin typeface="Times New Roman"/>
                <a:ea typeface="Times New Roman"/>
                <a:cs typeface="Times New Roman"/>
                <a:sym typeface="Times New Roman"/>
              </a:rPr>
              <a:t>What we want to Forecast?</a:t>
            </a:r>
            <a:endParaRPr b="1" sz="1700">
              <a:solidFill>
                <a:schemeClr val="dk2"/>
              </a:solidFill>
              <a:latin typeface="Times New Roman"/>
              <a:ea typeface="Times New Roman"/>
              <a:cs typeface="Times New Roman"/>
              <a:sym typeface="Times New Roman"/>
            </a:endParaRPr>
          </a:p>
        </p:txBody>
      </p:sp>
      <p:sp>
        <p:nvSpPr>
          <p:cNvPr id="514" name="Google Shape;514;p56"/>
          <p:cNvSpPr txBox="1"/>
          <p:nvPr/>
        </p:nvSpPr>
        <p:spPr>
          <a:xfrm rot="-1348">
            <a:off x="3126300" y="2428796"/>
            <a:ext cx="3060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700">
                <a:solidFill>
                  <a:schemeClr val="dk2"/>
                </a:solidFill>
                <a:latin typeface="Times New Roman"/>
                <a:ea typeface="Times New Roman"/>
                <a:cs typeface="Times New Roman"/>
                <a:sym typeface="Times New Roman"/>
              </a:rPr>
              <a:t>For </a:t>
            </a:r>
            <a:r>
              <a:rPr b="1" lang="pt-PT" sz="1700">
                <a:solidFill>
                  <a:schemeClr val="dk2"/>
                </a:solidFill>
                <a:latin typeface="Times New Roman"/>
                <a:ea typeface="Times New Roman"/>
                <a:cs typeface="Times New Roman"/>
                <a:sym typeface="Times New Roman"/>
              </a:rPr>
              <a:t>which</a:t>
            </a:r>
            <a:r>
              <a:rPr b="1" lang="pt-PT" sz="1700">
                <a:solidFill>
                  <a:schemeClr val="dk2"/>
                </a:solidFill>
                <a:latin typeface="Times New Roman"/>
                <a:ea typeface="Times New Roman"/>
                <a:cs typeface="Times New Roman"/>
                <a:sym typeface="Times New Roman"/>
              </a:rPr>
              <a:t> </a:t>
            </a:r>
            <a:r>
              <a:rPr b="1" lang="pt-PT" sz="1700">
                <a:solidFill>
                  <a:schemeClr val="dk2"/>
                </a:solidFill>
                <a:latin typeface="Times New Roman"/>
                <a:ea typeface="Times New Roman"/>
                <a:cs typeface="Times New Roman"/>
                <a:sym typeface="Times New Roman"/>
              </a:rPr>
              <a:t>time frame</a:t>
            </a:r>
            <a:r>
              <a:rPr b="1" lang="pt-PT" sz="1700">
                <a:solidFill>
                  <a:schemeClr val="dk2"/>
                </a:solidFill>
                <a:latin typeface="Times New Roman"/>
                <a:ea typeface="Times New Roman"/>
                <a:cs typeface="Times New Roman"/>
                <a:sym typeface="Times New Roman"/>
              </a:rPr>
              <a:t>?</a:t>
            </a:r>
            <a:endParaRPr b="1" sz="1700">
              <a:solidFill>
                <a:schemeClr val="dk2"/>
              </a:solidFill>
              <a:latin typeface="Times New Roman"/>
              <a:ea typeface="Times New Roman"/>
              <a:cs typeface="Times New Roman"/>
              <a:sym typeface="Times New Roman"/>
            </a:endParaRPr>
          </a:p>
        </p:txBody>
      </p:sp>
      <p:sp>
        <p:nvSpPr>
          <p:cNvPr id="515" name="Google Shape;515;p56"/>
          <p:cNvSpPr txBox="1"/>
          <p:nvPr/>
        </p:nvSpPr>
        <p:spPr>
          <a:xfrm rot="1232800">
            <a:off x="3030837" y="3178808"/>
            <a:ext cx="2358321" cy="47675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700">
                <a:solidFill>
                  <a:schemeClr val="dk2"/>
                </a:solidFill>
                <a:latin typeface="Times New Roman"/>
                <a:ea typeface="Times New Roman"/>
                <a:cs typeface="Times New Roman"/>
                <a:sym typeface="Times New Roman"/>
              </a:rPr>
              <a:t>For which</a:t>
            </a:r>
            <a:r>
              <a:rPr b="1" lang="pt-PT" sz="1700">
                <a:solidFill>
                  <a:schemeClr val="dk2"/>
                </a:solidFill>
                <a:latin typeface="Times New Roman"/>
                <a:ea typeface="Times New Roman"/>
                <a:cs typeface="Times New Roman"/>
                <a:sym typeface="Times New Roman"/>
              </a:rPr>
              <a:t> horizon?</a:t>
            </a:r>
            <a:endParaRPr b="1" sz="1700">
              <a:solidFill>
                <a:schemeClr val="dk2"/>
              </a:solidFill>
              <a:latin typeface="Times New Roman"/>
              <a:ea typeface="Times New Roman"/>
              <a:cs typeface="Times New Roman"/>
              <a:sym typeface="Times New Roman"/>
            </a:endParaRPr>
          </a:p>
        </p:txBody>
      </p:sp>
      <p:sp>
        <p:nvSpPr>
          <p:cNvPr id="516" name="Google Shape;516;p56"/>
          <p:cNvSpPr txBox="1"/>
          <p:nvPr>
            <p:ph type="title"/>
          </p:nvPr>
        </p:nvSpPr>
        <p:spPr>
          <a:xfrm>
            <a:off x="311700" y="445025"/>
            <a:ext cx="613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Time Series |</a:t>
            </a:r>
            <a:r>
              <a:rPr b="1"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Problem Definition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17" name="Google Shape;517;p5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pic>
        <p:nvPicPr>
          <p:cNvPr id="522" name="Google Shape;522;p57"/>
          <p:cNvPicPr preferRelativeResize="0"/>
          <p:nvPr/>
        </p:nvPicPr>
        <p:blipFill>
          <a:blip r:embed="rId3">
            <a:alphaModFix/>
          </a:blip>
          <a:stretch>
            <a:fillRect/>
          </a:stretch>
        </p:blipFill>
        <p:spPr>
          <a:xfrm>
            <a:off x="152400" y="1432400"/>
            <a:ext cx="8839201" cy="2779291"/>
          </a:xfrm>
          <a:prstGeom prst="rect">
            <a:avLst/>
          </a:prstGeom>
          <a:noFill/>
          <a:ln>
            <a:noFill/>
          </a:ln>
        </p:spPr>
      </p:pic>
      <p:sp>
        <p:nvSpPr>
          <p:cNvPr id="523" name="Google Shape;52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Original Time Series</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24" name="Google Shape;524;p5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8" name="Shape 528"/>
        <p:cNvGrpSpPr/>
        <p:nvPr/>
      </p:nvGrpSpPr>
      <p:grpSpPr>
        <a:xfrm>
          <a:off x="0" y="0"/>
          <a:ext cx="0" cy="0"/>
          <a:chOff x="0" y="0"/>
          <a:chExt cx="0" cy="0"/>
        </a:xfrm>
      </p:grpSpPr>
      <p:sp>
        <p:nvSpPr>
          <p:cNvPr id="529" name="Google Shape;52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Pipeline</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530" name="Google Shape;530;p58"/>
          <p:cNvPicPr preferRelativeResize="0"/>
          <p:nvPr/>
        </p:nvPicPr>
        <p:blipFill>
          <a:blip r:embed="rId3">
            <a:alphaModFix/>
          </a:blip>
          <a:stretch>
            <a:fillRect/>
          </a:stretch>
        </p:blipFill>
        <p:spPr>
          <a:xfrm>
            <a:off x="1304913" y="1079425"/>
            <a:ext cx="6534170" cy="3820975"/>
          </a:xfrm>
          <a:prstGeom prst="rect">
            <a:avLst/>
          </a:prstGeom>
          <a:noFill/>
          <a:ln>
            <a:noFill/>
          </a:ln>
        </p:spPr>
      </p:pic>
      <p:sp>
        <p:nvSpPr>
          <p:cNvPr id="531" name="Google Shape;531;p5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5" name="Shape 535"/>
        <p:cNvGrpSpPr/>
        <p:nvPr/>
      </p:nvGrpSpPr>
      <p:grpSpPr>
        <a:xfrm>
          <a:off x="0" y="0"/>
          <a:ext cx="0" cy="0"/>
          <a:chOff x="0" y="0"/>
          <a:chExt cx="0" cy="0"/>
        </a:xfrm>
      </p:grpSpPr>
      <p:pic>
        <p:nvPicPr>
          <p:cNvPr id="536" name="Google Shape;536;p59"/>
          <p:cNvPicPr preferRelativeResize="0"/>
          <p:nvPr/>
        </p:nvPicPr>
        <p:blipFill>
          <a:blip r:embed="rId4">
            <a:alphaModFix/>
          </a:blip>
          <a:stretch>
            <a:fillRect/>
          </a:stretch>
        </p:blipFill>
        <p:spPr>
          <a:xfrm>
            <a:off x="3057825" y="437363"/>
            <a:ext cx="5712900" cy="4268781"/>
          </a:xfrm>
          <a:prstGeom prst="rect">
            <a:avLst/>
          </a:prstGeom>
          <a:noFill/>
          <a:ln>
            <a:noFill/>
          </a:ln>
        </p:spPr>
      </p:pic>
      <p:sp>
        <p:nvSpPr>
          <p:cNvPr id="537" name="Google Shape;53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Patterns</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538" name="Google Shape;538;p59"/>
          <p:cNvSpPr txBox="1"/>
          <p:nvPr>
            <p:ph idx="1" type="body"/>
          </p:nvPr>
        </p:nvSpPr>
        <p:spPr>
          <a:xfrm>
            <a:off x="311700" y="1985432"/>
            <a:ext cx="2561700" cy="18405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Strong seasonal pattern (</a:t>
            </a:r>
            <a:r>
              <a:rPr b="1" lang="pt-PT">
                <a:latin typeface="Times New Roman"/>
                <a:ea typeface="Times New Roman"/>
                <a:cs typeface="Times New Roman"/>
                <a:sym typeface="Times New Roman"/>
              </a:rPr>
              <a:t>weekly</a:t>
            </a: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Non-stationary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Decreasing trend</a:t>
            </a:r>
            <a:endParaRPr>
              <a:latin typeface="Times New Roman"/>
              <a:ea typeface="Times New Roman"/>
              <a:cs typeface="Times New Roman"/>
              <a:sym typeface="Times New Roman"/>
            </a:endParaRPr>
          </a:p>
        </p:txBody>
      </p:sp>
      <p:sp>
        <p:nvSpPr>
          <p:cNvPr id="539" name="Google Shape;539;p5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 name="Shape 543"/>
        <p:cNvGrpSpPr/>
        <p:nvPr/>
      </p:nvGrpSpPr>
      <p:grpSpPr>
        <a:xfrm>
          <a:off x="0" y="0"/>
          <a:ext cx="0" cy="0"/>
          <a:chOff x="0" y="0"/>
          <a:chExt cx="0" cy="0"/>
        </a:xfrm>
      </p:grpSpPr>
      <p:sp>
        <p:nvSpPr>
          <p:cNvPr id="544" name="Google Shape;54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Patterns</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545" name="Google Shape;545;p60"/>
          <p:cNvSpPr txBox="1"/>
          <p:nvPr>
            <p:ph idx="1" type="body"/>
          </p:nvPr>
        </p:nvSpPr>
        <p:spPr>
          <a:xfrm>
            <a:off x="311700" y="1985432"/>
            <a:ext cx="2561700" cy="18405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Strong seasonal pattern (</a:t>
            </a:r>
            <a:r>
              <a:rPr b="1" lang="pt-PT">
                <a:latin typeface="Times New Roman"/>
                <a:ea typeface="Times New Roman"/>
                <a:cs typeface="Times New Roman"/>
                <a:sym typeface="Times New Roman"/>
              </a:rPr>
              <a:t>yearly</a:t>
            </a: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Non-stationary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Decreasing trend</a:t>
            </a:r>
            <a:endParaRPr>
              <a:latin typeface="Times New Roman"/>
              <a:ea typeface="Times New Roman"/>
              <a:cs typeface="Times New Roman"/>
              <a:sym typeface="Times New Roman"/>
            </a:endParaRPr>
          </a:p>
        </p:txBody>
      </p:sp>
      <p:sp>
        <p:nvSpPr>
          <p:cNvPr id="546" name="Google Shape;546;p6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547" name="Google Shape;547;p60"/>
          <p:cNvPicPr preferRelativeResize="0"/>
          <p:nvPr/>
        </p:nvPicPr>
        <p:blipFill>
          <a:blip r:embed="rId3">
            <a:alphaModFix/>
          </a:blip>
          <a:stretch>
            <a:fillRect/>
          </a:stretch>
        </p:blipFill>
        <p:spPr>
          <a:xfrm>
            <a:off x="3152934" y="445025"/>
            <a:ext cx="5679365" cy="4243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sp>
        <p:nvSpPr>
          <p:cNvPr id="552" name="Google Shape;55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Font typeface="Times New Roman"/>
              <a:buAutoNum type="arabicPeriod"/>
            </a:pPr>
            <a:r>
              <a:rPr b="1" lang="pt-PT">
                <a:latin typeface="Times New Roman"/>
                <a:ea typeface="Times New Roman"/>
                <a:cs typeface="Times New Roman"/>
                <a:sym typeface="Times New Roman"/>
              </a:rPr>
              <a:t>Seasonal Patterns </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553" name="Google Shape;553;p61"/>
          <p:cNvPicPr preferRelativeResize="0"/>
          <p:nvPr/>
        </p:nvPicPr>
        <p:blipFill>
          <a:blip r:embed="rId3">
            <a:alphaModFix/>
          </a:blip>
          <a:stretch>
            <a:fillRect/>
          </a:stretch>
        </p:blipFill>
        <p:spPr>
          <a:xfrm>
            <a:off x="311700" y="1100550"/>
            <a:ext cx="3811119" cy="3820975"/>
          </a:xfrm>
          <a:prstGeom prst="rect">
            <a:avLst/>
          </a:prstGeom>
          <a:noFill/>
          <a:ln>
            <a:noFill/>
          </a:ln>
        </p:spPr>
      </p:pic>
      <p:pic>
        <p:nvPicPr>
          <p:cNvPr id="554" name="Google Shape;554;p61"/>
          <p:cNvPicPr preferRelativeResize="0"/>
          <p:nvPr/>
        </p:nvPicPr>
        <p:blipFill>
          <a:blip r:embed="rId4">
            <a:alphaModFix/>
          </a:blip>
          <a:stretch>
            <a:fillRect/>
          </a:stretch>
        </p:blipFill>
        <p:spPr>
          <a:xfrm>
            <a:off x="4247619" y="454400"/>
            <a:ext cx="4716382" cy="2082558"/>
          </a:xfrm>
          <a:prstGeom prst="rect">
            <a:avLst/>
          </a:prstGeom>
          <a:noFill/>
          <a:ln>
            <a:noFill/>
          </a:ln>
        </p:spPr>
      </p:pic>
      <p:pic>
        <p:nvPicPr>
          <p:cNvPr id="555" name="Google Shape;555;p61"/>
          <p:cNvPicPr preferRelativeResize="0"/>
          <p:nvPr/>
        </p:nvPicPr>
        <p:blipFill>
          <a:blip r:embed="rId5">
            <a:alphaModFix/>
          </a:blip>
          <a:stretch>
            <a:fillRect/>
          </a:stretch>
        </p:blipFill>
        <p:spPr>
          <a:xfrm>
            <a:off x="4247619" y="2606533"/>
            <a:ext cx="4716382" cy="2082558"/>
          </a:xfrm>
          <a:prstGeom prst="rect">
            <a:avLst/>
          </a:prstGeom>
          <a:noFill/>
          <a:ln>
            <a:noFill/>
          </a:ln>
        </p:spPr>
      </p:pic>
      <p:cxnSp>
        <p:nvCxnSpPr>
          <p:cNvPr id="556" name="Google Shape;556;p61"/>
          <p:cNvCxnSpPr/>
          <p:nvPr/>
        </p:nvCxnSpPr>
        <p:spPr>
          <a:xfrm flipH="1" rot="10800000">
            <a:off x="570575" y="3791575"/>
            <a:ext cx="883500" cy="897300"/>
          </a:xfrm>
          <a:prstGeom prst="straightConnector1">
            <a:avLst/>
          </a:prstGeom>
          <a:noFill/>
          <a:ln cap="flat" cmpd="sng" w="9525">
            <a:solidFill>
              <a:srgbClr val="FF0000"/>
            </a:solidFill>
            <a:prstDash val="solid"/>
            <a:round/>
            <a:headEnd len="med" w="med" type="none"/>
            <a:tailEnd len="med" w="med" type="none"/>
          </a:ln>
        </p:spPr>
      </p:cxnSp>
      <p:sp>
        <p:nvSpPr>
          <p:cNvPr id="557" name="Google Shape;557;p61"/>
          <p:cNvSpPr/>
          <p:nvPr/>
        </p:nvSpPr>
        <p:spPr>
          <a:xfrm>
            <a:off x="311700" y="3625950"/>
            <a:ext cx="1418400" cy="129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58" name="Google Shape;558;p61"/>
          <p:cNvSpPr/>
          <p:nvPr/>
        </p:nvSpPr>
        <p:spPr>
          <a:xfrm>
            <a:off x="4735375" y="2685575"/>
            <a:ext cx="96900" cy="105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59" name="Google Shape;559;p61"/>
          <p:cNvSpPr/>
          <p:nvPr/>
        </p:nvSpPr>
        <p:spPr>
          <a:xfrm>
            <a:off x="5200600" y="2972675"/>
            <a:ext cx="96900" cy="76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0" name="Google Shape;560;p61"/>
          <p:cNvSpPr/>
          <p:nvPr/>
        </p:nvSpPr>
        <p:spPr>
          <a:xfrm>
            <a:off x="5829250" y="3318175"/>
            <a:ext cx="96900" cy="387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1" name="Google Shape;561;p61"/>
          <p:cNvSpPr/>
          <p:nvPr/>
        </p:nvSpPr>
        <p:spPr>
          <a:xfrm>
            <a:off x="6375275" y="3434925"/>
            <a:ext cx="96900" cy="27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2" name="Google Shape;562;p61"/>
          <p:cNvSpPr/>
          <p:nvPr/>
        </p:nvSpPr>
        <p:spPr>
          <a:xfrm>
            <a:off x="6921300" y="3434925"/>
            <a:ext cx="96900" cy="27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3" name="Google Shape;563;p61"/>
          <p:cNvSpPr/>
          <p:nvPr/>
        </p:nvSpPr>
        <p:spPr>
          <a:xfrm>
            <a:off x="7467325" y="3470675"/>
            <a:ext cx="96900" cy="23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4" name="Google Shape;564;p61"/>
          <p:cNvSpPr/>
          <p:nvPr/>
        </p:nvSpPr>
        <p:spPr>
          <a:xfrm>
            <a:off x="8000825" y="3516175"/>
            <a:ext cx="96900" cy="175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5" name="Google Shape;565;p61"/>
          <p:cNvSpPr/>
          <p:nvPr/>
        </p:nvSpPr>
        <p:spPr>
          <a:xfrm>
            <a:off x="8545000" y="3516175"/>
            <a:ext cx="96900" cy="15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6" name="Google Shape;566;p61"/>
          <p:cNvSpPr txBox="1"/>
          <p:nvPr>
            <p:ph idx="1" type="body"/>
          </p:nvPr>
        </p:nvSpPr>
        <p:spPr>
          <a:xfrm>
            <a:off x="7209298" y="4152750"/>
            <a:ext cx="1754700" cy="768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1200"/>
              </a:spcAft>
              <a:buNone/>
            </a:pPr>
            <a:r>
              <a:rPr lang="pt-PT"/>
              <a:t>A</a:t>
            </a:r>
            <a:r>
              <a:rPr lang="pt-PT"/>
              <a:t>ll analysis lead to a </a:t>
            </a:r>
            <a:r>
              <a:rPr b="1" lang="pt-PT"/>
              <a:t>1-week seasonality</a:t>
            </a:r>
            <a:r>
              <a:rPr lang="pt-PT"/>
              <a:t> interpretation</a:t>
            </a:r>
            <a:endParaRPr b="1"/>
          </a:p>
        </p:txBody>
      </p:sp>
      <p:sp>
        <p:nvSpPr>
          <p:cNvPr id="567" name="Google Shape;567;p61"/>
          <p:cNvSpPr/>
          <p:nvPr/>
        </p:nvSpPr>
        <p:spPr>
          <a:xfrm>
            <a:off x="4735375" y="606575"/>
            <a:ext cx="4034700" cy="67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568" name="Google Shape;568;p6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569" name="Google Shape;569;p61"/>
          <p:cNvSpPr txBox="1"/>
          <p:nvPr>
            <p:ph idx="1" type="body"/>
          </p:nvPr>
        </p:nvSpPr>
        <p:spPr>
          <a:xfrm>
            <a:off x="3397625" y="517200"/>
            <a:ext cx="1142400" cy="551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pt-PT">
                <a:latin typeface="Times New Roman"/>
                <a:ea typeface="Times New Roman"/>
                <a:cs typeface="Times New Roman"/>
                <a:sym typeface="Times New Roman"/>
              </a:rPr>
              <a:t>(</a:t>
            </a:r>
            <a:r>
              <a:rPr b="1" lang="pt-PT">
                <a:latin typeface="Times New Roman"/>
                <a:ea typeface="Times New Roman"/>
                <a:cs typeface="Times New Roman"/>
                <a:sym typeface="Times New Roman"/>
              </a:rPr>
              <a:t>weekly</a:t>
            </a: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575" name="Google Shape;57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latin typeface="Times New Roman"/>
                <a:ea typeface="Times New Roman"/>
                <a:cs typeface="Times New Roman"/>
                <a:sym typeface="Times New Roman"/>
              </a:rPr>
              <a:t>2.    </a:t>
            </a:r>
            <a:r>
              <a:rPr b="1" lang="pt-PT">
                <a:latin typeface="Times New Roman"/>
                <a:ea typeface="Times New Roman"/>
                <a:cs typeface="Times New Roman"/>
                <a:sym typeface="Times New Roman"/>
              </a:rPr>
              <a:t>Stationarity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576" name="Google Shape;576;p62"/>
          <p:cNvPicPr preferRelativeResize="0"/>
          <p:nvPr/>
        </p:nvPicPr>
        <p:blipFill>
          <a:blip r:embed="rId3">
            <a:alphaModFix/>
          </a:blip>
          <a:stretch>
            <a:fillRect/>
          </a:stretch>
        </p:blipFill>
        <p:spPr>
          <a:xfrm>
            <a:off x="311700" y="1160600"/>
            <a:ext cx="7020257" cy="3820976"/>
          </a:xfrm>
          <a:prstGeom prst="rect">
            <a:avLst/>
          </a:prstGeom>
          <a:noFill/>
          <a:ln>
            <a:noFill/>
          </a:ln>
        </p:spPr>
      </p:pic>
      <p:cxnSp>
        <p:nvCxnSpPr>
          <p:cNvPr id="577" name="Google Shape;577;p62"/>
          <p:cNvCxnSpPr>
            <a:endCxn id="578" idx="2"/>
          </p:cNvCxnSpPr>
          <p:nvPr/>
        </p:nvCxnSpPr>
        <p:spPr>
          <a:xfrm flipH="1" rot="10800000">
            <a:off x="5981500" y="1432928"/>
            <a:ext cx="2078100" cy="3100500"/>
          </a:xfrm>
          <a:prstGeom prst="straightConnector1">
            <a:avLst/>
          </a:prstGeom>
          <a:noFill/>
          <a:ln cap="flat" cmpd="sng" w="28575">
            <a:solidFill>
              <a:srgbClr val="FF0000"/>
            </a:solidFill>
            <a:prstDash val="solid"/>
            <a:round/>
            <a:headEnd len="med" w="med" type="none"/>
            <a:tailEnd len="med" w="med" type="triangle"/>
          </a:ln>
        </p:spPr>
      </p:cxnSp>
      <p:sp>
        <p:nvSpPr>
          <p:cNvPr id="578" name="Google Shape;578;p62"/>
          <p:cNvSpPr txBox="1"/>
          <p:nvPr>
            <p:ph idx="1" type="body"/>
          </p:nvPr>
        </p:nvSpPr>
        <p:spPr>
          <a:xfrm>
            <a:off x="7331950" y="445028"/>
            <a:ext cx="1455300" cy="987900"/>
          </a:xfrm>
          <a:prstGeom prst="rect">
            <a:avLst/>
          </a:prstGeom>
        </p:spPr>
        <p:txBody>
          <a:bodyPr anchorCtr="0" anchor="t" bIns="91425" lIns="91425" spcFirstLastPara="1" rIns="91425" wrap="square" tIns="91425">
            <a:normAutofit fontScale="55000" lnSpcReduction="10000"/>
          </a:bodyPr>
          <a:lstStyle/>
          <a:p>
            <a:pPr indent="0" lvl="0" marL="0" rtl="0" algn="l">
              <a:lnSpc>
                <a:spcPct val="115000"/>
              </a:lnSpc>
              <a:spcBef>
                <a:spcPts val="0"/>
              </a:spcBef>
              <a:spcAft>
                <a:spcPts val="1200"/>
              </a:spcAft>
              <a:buNone/>
            </a:pPr>
            <a:r>
              <a:rPr lang="pt-PT">
                <a:latin typeface="Times New Roman"/>
                <a:ea typeface="Times New Roman"/>
                <a:cs typeface="Times New Roman"/>
                <a:sym typeface="Times New Roman"/>
              </a:rPr>
              <a:t>As the mean and variance are not constant, the </a:t>
            </a:r>
            <a:r>
              <a:rPr lang="pt-PT">
                <a:latin typeface="Times New Roman"/>
                <a:ea typeface="Times New Roman"/>
                <a:cs typeface="Times New Roman"/>
                <a:sym typeface="Times New Roman"/>
              </a:rPr>
              <a:t>time series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appears</a:t>
            </a:r>
            <a:r>
              <a:rPr lang="pt-PT">
                <a:latin typeface="Times New Roman"/>
                <a:ea typeface="Times New Roman"/>
                <a:cs typeface="Times New Roman"/>
                <a:sym typeface="Times New Roman"/>
              </a:rPr>
              <a:t> to be </a:t>
            </a:r>
            <a:r>
              <a:rPr b="1" lang="pt-PT">
                <a:latin typeface="Times New Roman"/>
                <a:ea typeface="Times New Roman"/>
                <a:cs typeface="Times New Roman"/>
                <a:sym typeface="Times New Roman"/>
              </a:rPr>
              <a:t>non-stationary</a:t>
            </a:r>
            <a:endParaRPr b="1">
              <a:latin typeface="Times New Roman"/>
              <a:ea typeface="Times New Roman"/>
              <a:cs typeface="Times New Roman"/>
              <a:sym typeface="Times New Roman"/>
            </a:endParaRPr>
          </a:p>
        </p:txBody>
      </p:sp>
      <p:sp>
        <p:nvSpPr>
          <p:cNvPr id="579" name="Google Shape;579;p6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158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2400">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Reviews </a:t>
            </a:r>
            <a:endParaRPr sz="2400">
              <a:latin typeface="Times New Roman"/>
              <a:ea typeface="Times New Roman"/>
              <a:cs typeface="Times New Roman"/>
              <a:sym typeface="Times New Roman"/>
            </a:endParaRPr>
          </a:p>
        </p:txBody>
      </p:sp>
      <p:sp>
        <p:nvSpPr>
          <p:cNvPr id="107" name="Google Shape;107;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108" name="Google Shape;108;p18"/>
          <p:cNvSpPr txBox="1"/>
          <p:nvPr/>
        </p:nvSpPr>
        <p:spPr>
          <a:xfrm>
            <a:off x="359675" y="731225"/>
            <a:ext cx="8255100" cy="296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t-PT">
                <a:solidFill>
                  <a:schemeClr val="dk2"/>
                </a:solidFill>
                <a:latin typeface="Times New Roman"/>
                <a:ea typeface="Times New Roman"/>
                <a:cs typeface="Times New Roman"/>
                <a:sym typeface="Times New Roman"/>
              </a:rPr>
              <a:t>In order to choose what is the best city to be chosen the following analysis were performed:</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Review count by city</a:t>
            </a:r>
            <a:r>
              <a:rPr lang="pt-PT">
                <a:solidFill>
                  <a:schemeClr val="dk2"/>
                </a:solidFill>
                <a:latin typeface="Times New Roman"/>
                <a:ea typeface="Times New Roman"/>
                <a:cs typeface="Times New Roman"/>
                <a:sym typeface="Times New Roman"/>
              </a:rPr>
              <a:t>: Visualize how many reviews are available per city. Cities with a higher volume of reviews may provide more reliable recommendations due to a richer dataset.</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Unique users and businesses</a:t>
            </a:r>
            <a:r>
              <a:rPr lang="pt-PT">
                <a:solidFill>
                  <a:schemeClr val="dk2"/>
                </a:solidFill>
                <a:latin typeface="Times New Roman"/>
                <a:ea typeface="Times New Roman"/>
                <a:cs typeface="Times New Roman"/>
                <a:sym typeface="Times New Roman"/>
              </a:rPr>
              <a:t>: Cities with a higher number of unique users and businesses can offer more diversity and variety in recommendations.</a:t>
            </a:r>
            <a:endParaRPr b="1">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Char char="●"/>
            </a:pPr>
            <a:r>
              <a:rPr b="1" lang="pt-PT">
                <a:solidFill>
                  <a:schemeClr val="dk2"/>
                </a:solidFill>
                <a:latin typeface="Times New Roman"/>
                <a:ea typeface="Times New Roman"/>
                <a:cs typeface="Times New Roman"/>
                <a:sym typeface="Times New Roman"/>
              </a:rPr>
              <a:t>Average rating per city</a:t>
            </a:r>
            <a:r>
              <a:rPr lang="pt-PT">
                <a:solidFill>
                  <a:schemeClr val="dk2"/>
                </a:solidFill>
                <a:latin typeface="Times New Roman"/>
                <a:ea typeface="Times New Roman"/>
                <a:cs typeface="Times New Roman"/>
                <a:sym typeface="Times New Roman"/>
              </a:rPr>
              <a:t>: Higher average ratings might indicate better restaurant experiences in certain cities, while lower averages might indicate room for improvement or critical reviews.</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pic>
        <p:nvPicPr>
          <p:cNvPr id="109" name="Google Shape;109;p18"/>
          <p:cNvPicPr preferRelativeResize="0"/>
          <p:nvPr/>
        </p:nvPicPr>
        <p:blipFill>
          <a:blip r:embed="rId3">
            <a:alphaModFix/>
          </a:blip>
          <a:stretch>
            <a:fillRect/>
          </a:stretch>
        </p:blipFill>
        <p:spPr>
          <a:xfrm>
            <a:off x="5700575" y="3037424"/>
            <a:ext cx="3346127" cy="2029901"/>
          </a:xfrm>
          <a:prstGeom prst="rect">
            <a:avLst/>
          </a:prstGeom>
          <a:noFill/>
          <a:ln>
            <a:noFill/>
          </a:ln>
        </p:spPr>
      </p:pic>
      <p:sp>
        <p:nvSpPr>
          <p:cNvPr id="110" name="Google Shape;110;p18"/>
          <p:cNvSpPr/>
          <p:nvPr/>
        </p:nvSpPr>
        <p:spPr>
          <a:xfrm>
            <a:off x="6008775" y="3037425"/>
            <a:ext cx="88800" cy="197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111" name="Google Shape;111;p18"/>
          <p:cNvPicPr preferRelativeResize="0"/>
          <p:nvPr/>
        </p:nvPicPr>
        <p:blipFill rotWithShape="1">
          <a:blip r:embed="rId4">
            <a:alphaModFix/>
          </a:blip>
          <a:srcRect b="4164" l="0" r="0" t="4719"/>
          <a:stretch/>
        </p:blipFill>
        <p:spPr>
          <a:xfrm>
            <a:off x="127000" y="2995075"/>
            <a:ext cx="5384624" cy="2087275"/>
          </a:xfrm>
          <a:prstGeom prst="rect">
            <a:avLst/>
          </a:prstGeom>
          <a:noFill/>
          <a:ln>
            <a:noFill/>
          </a:ln>
        </p:spPr>
      </p:pic>
      <p:sp>
        <p:nvSpPr>
          <p:cNvPr id="112" name="Google Shape;112;p18"/>
          <p:cNvSpPr/>
          <p:nvPr/>
        </p:nvSpPr>
        <p:spPr>
          <a:xfrm>
            <a:off x="1406125" y="3271100"/>
            <a:ext cx="88800" cy="172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sp>
        <p:nvSpPr>
          <p:cNvPr id="584" name="Google Shape;58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latin typeface="Times New Roman"/>
                <a:ea typeface="Times New Roman"/>
                <a:cs typeface="Times New Roman"/>
                <a:sym typeface="Times New Roman"/>
              </a:rPr>
              <a:t>2. </a:t>
            </a:r>
            <a:r>
              <a:rPr b="1" lang="pt-PT">
                <a:latin typeface="Times New Roman"/>
                <a:ea typeface="Times New Roman"/>
                <a:cs typeface="Times New Roman"/>
                <a:sym typeface="Times New Roman"/>
              </a:rPr>
              <a:t>Stationarity:</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Statistical Approach</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graphicFrame>
        <p:nvGraphicFramePr>
          <p:cNvPr id="585" name="Google Shape;585;p63"/>
          <p:cNvGraphicFramePr/>
          <p:nvPr/>
        </p:nvGraphicFramePr>
        <p:xfrm>
          <a:off x="461675" y="1529350"/>
          <a:ext cx="3000000" cy="3000000"/>
        </p:xfrm>
        <a:graphic>
          <a:graphicData uri="http://schemas.openxmlformats.org/drawingml/2006/table">
            <a:tbl>
              <a:tblPr>
                <a:noFill/>
                <a:tableStyleId>{883CCB77-1472-4A38-BD16-B69225CAC834}</a:tableStyleId>
              </a:tblPr>
              <a:tblGrid>
                <a:gridCol w="1070850"/>
                <a:gridCol w="1332200"/>
                <a:gridCol w="1221875"/>
              </a:tblGrid>
              <a:tr h="411175">
                <a:tc>
                  <a:txBody>
                    <a:bodyPr/>
                    <a:lstStyle/>
                    <a:p>
                      <a:pPr indent="0" lvl="0" marL="0" rtl="0" algn="l">
                        <a:spcBef>
                          <a:spcPts val="0"/>
                        </a:spcBef>
                        <a:spcAft>
                          <a:spcPts val="0"/>
                        </a:spcAft>
                        <a:buNone/>
                      </a:pPr>
                      <a:r>
                        <a:t/>
                      </a:r>
                      <a:endParaRPr/>
                    </a:p>
                  </a:txBody>
                  <a:tcPr marT="91425" marB="91425" marR="91425" marL="91425">
                    <a:solidFill>
                      <a:schemeClr val="lt2"/>
                    </a:solidFill>
                  </a:tcPr>
                </a:tc>
                <a:tc>
                  <a:txBody>
                    <a:bodyPr/>
                    <a:lstStyle/>
                    <a:p>
                      <a:pPr indent="0" lvl="0" marL="0" rtl="0" algn="l">
                        <a:spcBef>
                          <a:spcPts val="0"/>
                        </a:spcBef>
                        <a:spcAft>
                          <a:spcPts val="0"/>
                        </a:spcAft>
                        <a:buClr>
                          <a:schemeClr val="dk2"/>
                        </a:buClr>
                        <a:buSzPts val="1100"/>
                        <a:buFont typeface="Arial"/>
                        <a:buNone/>
                      </a:pPr>
                      <a:r>
                        <a:rPr lang="pt-PT">
                          <a:solidFill>
                            <a:schemeClr val="dk2"/>
                          </a:solidFill>
                          <a:latin typeface="Times New Roman"/>
                          <a:ea typeface="Times New Roman"/>
                          <a:cs typeface="Times New Roman"/>
                          <a:sym typeface="Times New Roman"/>
                        </a:rPr>
                        <a:t>ADF Test</a:t>
                      </a:r>
                      <a:endParaRPr>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KPSS Test</a:t>
                      </a:r>
                      <a:endParaRPr>
                        <a:latin typeface="Times New Roman"/>
                        <a:ea typeface="Times New Roman"/>
                        <a:cs typeface="Times New Roman"/>
                        <a:sym typeface="Times New Roman"/>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p-value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0.89</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0.01</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Test Result</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Fail to reject the null hypothesis</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Reject the null hypothesis</a:t>
                      </a:r>
                      <a:endParaRPr b="1">
                        <a:latin typeface="Times New Roman"/>
                        <a:ea typeface="Times New Roman"/>
                        <a:cs typeface="Times New Roman"/>
                        <a:sym typeface="Times New Roman"/>
                      </a:endParaRPr>
                    </a:p>
                  </a:txBody>
                  <a:tcPr marT="91425" marB="91425" marR="91425" marL="91425"/>
                </a:tc>
              </a:tr>
            </a:tbl>
          </a:graphicData>
        </a:graphic>
      </p:graphicFrame>
      <p:sp>
        <p:nvSpPr>
          <p:cNvPr id="586" name="Google Shape;586;p63"/>
          <p:cNvSpPr txBox="1"/>
          <p:nvPr>
            <p:ph idx="1" type="body"/>
          </p:nvPr>
        </p:nvSpPr>
        <p:spPr>
          <a:xfrm>
            <a:off x="4836075" y="1143300"/>
            <a:ext cx="3676800" cy="28569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lang="pt-PT" sz="2000">
                <a:latin typeface="Times New Roman"/>
                <a:ea typeface="Times New Roman"/>
                <a:cs typeface="Times New Roman"/>
                <a:sym typeface="Times New Roman"/>
              </a:rPr>
              <a:t>Conclusions</a:t>
            </a:r>
            <a:endParaRPr>
              <a:latin typeface="Times New Roman"/>
              <a:ea typeface="Times New Roman"/>
              <a:cs typeface="Times New Roman"/>
              <a:sym typeface="Times New Roman"/>
            </a:endParaRPr>
          </a:p>
          <a:p>
            <a:pPr indent="-342900" lvl="0" marL="457200" rtl="0" algn="l">
              <a:lnSpc>
                <a:spcPct val="100000"/>
              </a:lnSpc>
              <a:spcBef>
                <a:spcPts val="1200"/>
              </a:spcBef>
              <a:spcAft>
                <a:spcPts val="0"/>
              </a:spcAft>
              <a:buSzPts val="1800"/>
              <a:buFont typeface="Times New Roman"/>
              <a:buAutoNum type="arabicPeriod"/>
            </a:pPr>
            <a:r>
              <a:rPr lang="pt-PT">
                <a:latin typeface="Times New Roman"/>
                <a:ea typeface="Times New Roman"/>
                <a:cs typeface="Times New Roman"/>
                <a:sym typeface="Times New Roman"/>
              </a:rPr>
              <a:t>ADF Test: </a:t>
            </a:r>
            <a:r>
              <a:rPr lang="pt-PT">
                <a:solidFill>
                  <a:srgbClr val="3B3B3B"/>
                </a:solidFill>
                <a:highlight>
                  <a:srgbClr val="FFFFFF"/>
                </a:highlight>
                <a:latin typeface="Times New Roman"/>
                <a:ea typeface="Times New Roman"/>
                <a:cs typeface="Times New Roman"/>
                <a:sym typeface="Times New Roman"/>
              </a:rPr>
              <a:t>we cannot prove that the date is stationary</a:t>
            </a:r>
            <a:endParaRPr>
              <a:latin typeface="Times New Roman"/>
              <a:ea typeface="Times New Roman"/>
              <a:cs typeface="Times New Roman"/>
              <a:sym typeface="Times New Roman"/>
            </a:endParaRPr>
          </a:p>
          <a:p>
            <a:pPr indent="-342900" lvl="0" marL="457200" rtl="0" algn="l">
              <a:lnSpc>
                <a:spcPct val="100000"/>
              </a:lnSpc>
              <a:spcBef>
                <a:spcPts val="1200"/>
              </a:spcBef>
              <a:spcAft>
                <a:spcPts val="1200"/>
              </a:spcAft>
              <a:buSzPts val="1800"/>
              <a:buFont typeface="Times New Roman"/>
              <a:buAutoNum type="arabicPeriod"/>
            </a:pPr>
            <a:r>
              <a:rPr lang="pt-PT">
                <a:latin typeface="Times New Roman"/>
                <a:ea typeface="Times New Roman"/>
                <a:cs typeface="Times New Roman"/>
                <a:sym typeface="Times New Roman"/>
              </a:rPr>
              <a:t>KPSS: The serie has a unit root.</a:t>
            </a:r>
            <a:endParaRPr>
              <a:latin typeface="Times New Roman"/>
              <a:ea typeface="Times New Roman"/>
              <a:cs typeface="Times New Roman"/>
              <a:sym typeface="Times New Roman"/>
            </a:endParaRPr>
          </a:p>
        </p:txBody>
      </p:sp>
      <p:sp>
        <p:nvSpPr>
          <p:cNvPr id="587" name="Google Shape;587;p63"/>
          <p:cNvSpPr txBox="1"/>
          <p:nvPr>
            <p:ph idx="1" type="body"/>
          </p:nvPr>
        </p:nvSpPr>
        <p:spPr>
          <a:xfrm>
            <a:off x="2759552" y="3768925"/>
            <a:ext cx="3624900" cy="768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None/>
            </a:pPr>
            <a:r>
              <a:rPr lang="pt-PT">
                <a:latin typeface="Times New Roman"/>
                <a:ea typeface="Times New Roman"/>
                <a:cs typeface="Times New Roman"/>
                <a:sym typeface="Times New Roman"/>
              </a:rPr>
              <a:t>Statistically proven that</a:t>
            </a:r>
            <a:r>
              <a:rPr b="1" lang="pt-PT">
                <a:solidFill>
                  <a:srgbClr val="FF0000"/>
                </a:solidFill>
                <a:latin typeface="Times New Roman"/>
                <a:ea typeface="Times New Roman"/>
                <a:cs typeface="Times New Roman"/>
                <a:sym typeface="Times New Roman"/>
              </a:rPr>
              <a:t> the data is non-stationary</a:t>
            </a:r>
            <a:endParaRPr b="1">
              <a:solidFill>
                <a:srgbClr val="FF0000"/>
              </a:solidFill>
              <a:latin typeface="Times New Roman"/>
              <a:ea typeface="Times New Roman"/>
              <a:cs typeface="Times New Roman"/>
              <a:sym typeface="Times New Roman"/>
            </a:endParaRPr>
          </a:p>
        </p:txBody>
      </p:sp>
      <p:sp>
        <p:nvSpPr>
          <p:cNvPr id="588" name="Google Shape;588;p6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2" name="Shape 592"/>
        <p:cNvGrpSpPr/>
        <p:nvPr/>
      </p:nvGrpSpPr>
      <p:grpSpPr>
        <a:xfrm>
          <a:off x="0" y="0"/>
          <a:ext cx="0" cy="0"/>
          <a:chOff x="0" y="0"/>
          <a:chExt cx="0" cy="0"/>
        </a:xfrm>
      </p:grpSpPr>
      <p:sp>
        <p:nvSpPr>
          <p:cNvPr id="593" name="Google Shape;59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latin typeface="Times New Roman"/>
                <a:ea typeface="Times New Roman"/>
                <a:cs typeface="Times New Roman"/>
                <a:sym typeface="Times New Roman"/>
              </a:rPr>
              <a:t>3. </a:t>
            </a:r>
            <a:r>
              <a:rPr b="1" lang="pt-PT">
                <a:latin typeface="Times New Roman"/>
                <a:ea typeface="Times New Roman"/>
                <a:cs typeface="Times New Roman"/>
                <a:sym typeface="Times New Roman"/>
              </a:rPr>
              <a:t>Trend</a:t>
            </a:r>
            <a:endParaRPr b="1">
              <a:latin typeface="Times New Roman"/>
              <a:ea typeface="Times New Roman"/>
              <a:cs typeface="Times New Roman"/>
              <a:sym typeface="Times New Roman"/>
            </a:endParaRPr>
          </a:p>
          <a:p>
            <a:pPr indent="0" lvl="0" marL="0" rtl="0" algn="l">
              <a:spcBef>
                <a:spcPts val="0"/>
              </a:spcBef>
              <a:spcAft>
                <a:spcPts val="0"/>
              </a:spcAft>
              <a:buNone/>
            </a:pPr>
            <a:r>
              <a:rPr lang="pt-PT"/>
              <a:t> </a:t>
            </a:r>
            <a:endParaRPr/>
          </a:p>
          <a:p>
            <a:pPr indent="0" lvl="0" marL="0" rtl="0" algn="l">
              <a:spcBef>
                <a:spcPts val="0"/>
              </a:spcBef>
              <a:spcAft>
                <a:spcPts val="0"/>
              </a:spcAft>
              <a:buNone/>
            </a:pPr>
            <a:r>
              <a:t/>
            </a:r>
            <a:endParaRPr/>
          </a:p>
        </p:txBody>
      </p:sp>
      <p:pic>
        <p:nvPicPr>
          <p:cNvPr id="594" name="Google Shape;594;p64"/>
          <p:cNvPicPr preferRelativeResize="0"/>
          <p:nvPr/>
        </p:nvPicPr>
        <p:blipFill>
          <a:blip r:embed="rId3">
            <a:alphaModFix/>
          </a:blip>
          <a:stretch>
            <a:fillRect/>
          </a:stretch>
        </p:blipFill>
        <p:spPr>
          <a:xfrm>
            <a:off x="4247619" y="454400"/>
            <a:ext cx="4716382" cy="2082558"/>
          </a:xfrm>
          <a:prstGeom prst="rect">
            <a:avLst/>
          </a:prstGeom>
          <a:noFill/>
          <a:ln>
            <a:noFill/>
          </a:ln>
        </p:spPr>
      </p:pic>
      <p:pic>
        <p:nvPicPr>
          <p:cNvPr id="595" name="Google Shape;595;p64"/>
          <p:cNvPicPr preferRelativeResize="0"/>
          <p:nvPr/>
        </p:nvPicPr>
        <p:blipFill>
          <a:blip r:embed="rId4">
            <a:alphaModFix/>
          </a:blip>
          <a:stretch>
            <a:fillRect/>
          </a:stretch>
        </p:blipFill>
        <p:spPr>
          <a:xfrm>
            <a:off x="4247619" y="2606533"/>
            <a:ext cx="4716382" cy="2082558"/>
          </a:xfrm>
          <a:prstGeom prst="rect">
            <a:avLst/>
          </a:prstGeom>
          <a:noFill/>
          <a:ln>
            <a:noFill/>
          </a:ln>
        </p:spPr>
      </p:pic>
      <p:sp>
        <p:nvSpPr>
          <p:cNvPr id="596" name="Google Shape;596;p64"/>
          <p:cNvSpPr txBox="1"/>
          <p:nvPr>
            <p:ph idx="1" type="body"/>
          </p:nvPr>
        </p:nvSpPr>
        <p:spPr>
          <a:xfrm>
            <a:off x="311700" y="1328125"/>
            <a:ext cx="3676800" cy="28569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lang="pt-PT" sz="2000">
                <a:latin typeface="Times New Roman"/>
                <a:ea typeface="Times New Roman"/>
                <a:cs typeface="Times New Roman"/>
                <a:sym typeface="Times New Roman"/>
              </a:rPr>
              <a:t>Conclusions</a:t>
            </a:r>
            <a:endParaRPr sz="1400">
              <a:solidFill>
                <a:srgbClr val="000000"/>
              </a:solidFill>
              <a:latin typeface="Times New Roman"/>
              <a:ea typeface="Times New Roman"/>
              <a:cs typeface="Times New Roman"/>
              <a:sym typeface="Times New Roman"/>
            </a:endParaRPr>
          </a:p>
          <a:p>
            <a:pPr indent="-342900" lvl="0" marL="457200" rtl="0" algn="l">
              <a:lnSpc>
                <a:spcPct val="100000"/>
              </a:lnSpc>
              <a:spcBef>
                <a:spcPts val="1200"/>
              </a:spcBef>
              <a:spcAft>
                <a:spcPts val="1200"/>
              </a:spcAft>
              <a:buSzPts val="1800"/>
              <a:buFont typeface="Times New Roman"/>
              <a:buChar char="●"/>
            </a:pPr>
            <a:r>
              <a:rPr lang="pt-PT">
                <a:solidFill>
                  <a:srgbClr val="000000"/>
                </a:solidFill>
                <a:latin typeface="Times New Roman"/>
                <a:ea typeface="Times New Roman"/>
                <a:cs typeface="Times New Roman"/>
                <a:sym typeface="Times New Roman"/>
              </a:rPr>
              <a:t>Long peaks on the ACF chart and a gradual decline on the PACF indicate the presence of a trend</a:t>
            </a:r>
            <a:endParaRPr>
              <a:solidFill>
                <a:srgbClr val="000000"/>
              </a:solidFill>
              <a:latin typeface="Times New Roman"/>
              <a:ea typeface="Times New Roman"/>
              <a:cs typeface="Times New Roman"/>
              <a:sym typeface="Times New Roman"/>
            </a:endParaRPr>
          </a:p>
        </p:txBody>
      </p:sp>
      <p:sp>
        <p:nvSpPr>
          <p:cNvPr id="597" name="Google Shape;597;p64"/>
          <p:cNvSpPr/>
          <p:nvPr/>
        </p:nvSpPr>
        <p:spPr>
          <a:xfrm>
            <a:off x="4813475" y="2813475"/>
            <a:ext cx="3907348" cy="681381"/>
          </a:xfrm>
          <a:custGeom>
            <a:rect b="b" l="l" r="r" t="t"/>
            <a:pathLst>
              <a:path extrusionOk="0" h="29561" w="144891">
                <a:moveTo>
                  <a:pt x="0" y="0"/>
                </a:moveTo>
                <a:cubicBezTo>
                  <a:pt x="15020" y="10925"/>
                  <a:pt x="32079" y="19811"/>
                  <a:pt x="50058" y="24473"/>
                </a:cubicBezTo>
                <a:cubicBezTo>
                  <a:pt x="80686" y="32416"/>
                  <a:pt x="113249" y="28644"/>
                  <a:pt x="144891" y="28644"/>
                </a:cubicBezTo>
              </a:path>
            </a:pathLst>
          </a:custGeom>
          <a:noFill/>
          <a:ln cap="flat" cmpd="sng" w="19050">
            <a:solidFill>
              <a:srgbClr val="FF0000"/>
            </a:solidFill>
            <a:prstDash val="solid"/>
            <a:round/>
            <a:headEnd len="med" w="med" type="none"/>
            <a:tailEnd len="med" w="med" type="none"/>
          </a:ln>
        </p:spPr>
      </p:sp>
      <p:grpSp>
        <p:nvGrpSpPr>
          <p:cNvPr id="598" name="Google Shape;598;p64"/>
          <p:cNvGrpSpPr/>
          <p:nvPr/>
        </p:nvGrpSpPr>
        <p:grpSpPr>
          <a:xfrm rot="5400000">
            <a:off x="8251649" y="1113135"/>
            <a:ext cx="1049823" cy="111475"/>
            <a:chOff x="7423025" y="910675"/>
            <a:chExt cx="1248600" cy="96000"/>
          </a:xfrm>
        </p:grpSpPr>
        <p:cxnSp>
          <p:nvCxnSpPr>
            <p:cNvPr id="599" name="Google Shape;599;p64"/>
            <p:cNvCxnSpPr/>
            <p:nvPr/>
          </p:nvCxnSpPr>
          <p:spPr>
            <a:xfrm flipH="1" rot="10800000">
              <a:off x="7423025" y="923975"/>
              <a:ext cx="1248600" cy="1500"/>
            </a:xfrm>
            <a:prstGeom prst="straightConnector1">
              <a:avLst/>
            </a:prstGeom>
            <a:noFill/>
            <a:ln cap="flat" cmpd="sng" w="28575">
              <a:solidFill>
                <a:srgbClr val="FF0000"/>
              </a:solidFill>
              <a:prstDash val="solid"/>
              <a:round/>
              <a:headEnd len="med" w="med" type="none"/>
              <a:tailEnd len="med" w="med" type="none"/>
            </a:ln>
          </p:spPr>
        </p:cxnSp>
        <p:cxnSp>
          <p:nvCxnSpPr>
            <p:cNvPr id="600" name="Google Shape;600;p64"/>
            <p:cNvCxnSpPr/>
            <p:nvPr/>
          </p:nvCxnSpPr>
          <p:spPr>
            <a:xfrm>
              <a:off x="7426936" y="910675"/>
              <a:ext cx="0" cy="96000"/>
            </a:xfrm>
            <a:prstGeom prst="straightConnector1">
              <a:avLst/>
            </a:prstGeom>
            <a:noFill/>
            <a:ln cap="flat" cmpd="sng" w="28575">
              <a:solidFill>
                <a:srgbClr val="FF0000"/>
              </a:solidFill>
              <a:prstDash val="solid"/>
              <a:round/>
              <a:headEnd len="med" w="med" type="none"/>
              <a:tailEnd len="med" w="med" type="none"/>
            </a:ln>
          </p:spPr>
        </p:cxnSp>
        <p:cxnSp>
          <p:nvCxnSpPr>
            <p:cNvPr id="601" name="Google Shape;601;p64"/>
            <p:cNvCxnSpPr/>
            <p:nvPr/>
          </p:nvCxnSpPr>
          <p:spPr>
            <a:xfrm>
              <a:off x="8657692" y="910675"/>
              <a:ext cx="0" cy="96000"/>
            </a:xfrm>
            <a:prstGeom prst="straightConnector1">
              <a:avLst/>
            </a:prstGeom>
            <a:noFill/>
            <a:ln cap="flat" cmpd="sng" w="28575">
              <a:solidFill>
                <a:srgbClr val="FF0000"/>
              </a:solidFill>
              <a:prstDash val="solid"/>
              <a:round/>
              <a:headEnd len="med" w="med" type="none"/>
              <a:tailEnd len="med" w="med" type="none"/>
            </a:ln>
          </p:spPr>
        </p:cxnSp>
      </p:grpSp>
      <p:sp>
        <p:nvSpPr>
          <p:cNvPr id="602" name="Google Shape;602;p6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sp>
        <p:nvSpPr>
          <p:cNvPr id="607" name="Google Shape;60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latin typeface="Times New Roman"/>
                <a:ea typeface="Times New Roman"/>
                <a:cs typeface="Times New Roman"/>
                <a:sym typeface="Times New Roman"/>
              </a:rPr>
              <a:t>3. </a:t>
            </a:r>
            <a:r>
              <a:rPr b="1" lang="pt-PT">
                <a:latin typeface="Times New Roman"/>
                <a:ea typeface="Times New Roman"/>
                <a:cs typeface="Times New Roman"/>
                <a:sym typeface="Times New Roman"/>
              </a:rPr>
              <a:t>Trend:</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Statistical Approach</a:t>
            </a:r>
            <a:endParaRPr>
              <a:latin typeface="Times New Roman"/>
              <a:ea typeface="Times New Roman"/>
              <a:cs typeface="Times New Roman"/>
              <a:sym typeface="Times New Roman"/>
            </a:endParaRPr>
          </a:p>
          <a:p>
            <a:pPr indent="0" lvl="0" marL="0" rtl="0" algn="l">
              <a:spcBef>
                <a:spcPts val="0"/>
              </a:spcBef>
              <a:spcAft>
                <a:spcPts val="0"/>
              </a:spcAft>
              <a:buNone/>
            </a:pPr>
            <a:r>
              <a:rPr lang="pt-PT"/>
              <a:t> </a:t>
            </a:r>
            <a:endParaRPr/>
          </a:p>
          <a:p>
            <a:pPr indent="0" lvl="0" marL="0" rtl="0" algn="l">
              <a:spcBef>
                <a:spcPts val="0"/>
              </a:spcBef>
              <a:spcAft>
                <a:spcPts val="0"/>
              </a:spcAft>
              <a:buNone/>
            </a:pPr>
            <a:r>
              <a:t/>
            </a:r>
            <a:endParaRPr/>
          </a:p>
        </p:txBody>
      </p:sp>
      <p:graphicFrame>
        <p:nvGraphicFramePr>
          <p:cNvPr id="608" name="Google Shape;608;p65"/>
          <p:cNvGraphicFramePr/>
          <p:nvPr/>
        </p:nvGraphicFramePr>
        <p:xfrm>
          <a:off x="461675" y="1529350"/>
          <a:ext cx="3000000" cy="3000000"/>
        </p:xfrm>
        <a:graphic>
          <a:graphicData uri="http://schemas.openxmlformats.org/drawingml/2006/table">
            <a:tbl>
              <a:tblPr>
                <a:noFill/>
                <a:tableStyleId>{883CCB77-1472-4A38-BD16-B69225CAC834}</a:tableStyleId>
              </a:tblPr>
              <a:tblGrid>
                <a:gridCol w="1070850"/>
                <a:gridCol w="1332200"/>
              </a:tblGrid>
              <a:tr h="411175">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Clr>
                          <a:schemeClr val="dk2"/>
                        </a:buClr>
                        <a:buSzPts val="1100"/>
                        <a:buFont typeface="Arial"/>
                        <a:buNone/>
                      </a:pPr>
                      <a:r>
                        <a:rPr lang="pt-PT">
                          <a:latin typeface="Times New Roman"/>
                          <a:ea typeface="Times New Roman"/>
                          <a:cs typeface="Times New Roman"/>
                          <a:sym typeface="Times New Roman"/>
                        </a:rPr>
                        <a:t>Mann-Kendall Test</a:t>
                      </a:r>
                      <a:endParaRPr>
                        <a:latin typeface="Times New Roman"/>
                        <a:ea typeface="Times New Roman"/>
                        <a:cs typeface="Times New Roman"/>
                        <a:sym typeface="Times New Roman"/>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p-value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0.01</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Test Result</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Reject the null hypothesis</a:t>
                      </a:r>
                      <a:endParaRPr b="1">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Trend</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Decreasing</a:t>
                      </a:r>
                      <a:endParaRPr b="1">
                        <a:solidFill>
                          <a:schemeClr val="dk2"/>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Slope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0.02</a:t>
                      </a:r>
                      <a:endParaRPr>
                        <a:solidFill>
                          <a:schemeClr val="dk2"/>
                        </a:solidFill>
                        <a:latin typeface="Times New Roman"/>
                        <a:ea typeface="Times New Roman"/>
                        <a:cs typeface="Times New Roman"/>
                        <a:sym typeface="Times New Roman"/>
                      </a:endParaRPr>
                    </a:p>
                  </a:txBody>
                  <a:tcPr marT="91425" marB="91425" marR="91425" marL="91425"/>
                </a:tc>
              </a:tr>
            </a:tbl>
          </a:graphicData>
        </a:graphic>
      </p:graphicFrame>
      <p:sp>
        <p:nvSpPr>
          <p:cNvPr id="609" name="Google Shape;609;p65"/>
          <p:cNvSpPr txBox="1"/>
          <p:nvPr>
            <p:ph idx="1" type="body"/>
          </p:nvPr>
        </p:nvSpPr>
        <p:spPr>
          <a:xfrm>
            <a:off x="4371702" y="3679350"/>
            <a:ext cx="3624900" cy="768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None/>
            </a:pPr>
            <a:r>
              <a:rPr lang="pt-PT">
                <a:latin typeface="Times New Roman"/>
                <a:ea typeface="Times New Roman"/>
                <a:cs typeface="Times New Roman"/>
                <a:sym typeface="Times New Roman"/>
              </a:rPr>
              <a:t>Statistically proven that</a:t>
            </a:r>
            <a:r>
              <a:rPr b="1" lang="pt-PT">
                <a:solidFill>
                  <a:srgbClr val="FF0000"/>
                </a:solidFill>
                <a:latin typeface="Times New Roman"/>
                <a:ea typeface="Times New Roman"/>
                <a:cs typeface="Times New Roman"/>
                <a:sym typeface="Times New Roman"/>
              </a:rPr>
              <a:t> the data has a decreasing trend</a:t>
            </a:r>
            <a:endParaRPr b="1">
              <a:solidFill>
                <a:srgbClr val="FF0000"/>
              </a:solidFill>
              <a:latin typeface="Times New Roman"/>
              <a:ea typeface="Times New Roman"/>
              <a:cs typeface="Times New Roman"/>
              <a:sym typeface="Times New Roman"/>
            </a:endParaRPr>
          </a:p>
        </p:txBody>
      </p:sp>
      <p:grpSp>
        <p:nvGrpSpPr>
          <p:cNvPr id="610" name="Google Shape;610;p65"/>
          <p:cNvGrpSpPr/>
          <p:nvPr/>
        </p:nvGrpSpPr>
        <p:grpSpPr>
          <a:xfrm>
            <a:off x="3019450" y="1529350"/>
            <a:ext cx="5712900" cy="1239343"/>
            <a:chOff x="3172975" y="1454350"/>
            <a:chExt cx="5712900" cy="1239343"/>
          </a:xfrm>
        </p:grpSpPr>
        <p:pic>
          <p:nvPicPr>
            <p:cNvPr id="611" name="Google Shape;611;p65"/>
            <p:cNvPicPr preferRelativeResize="0"/>
            <p:nvPr/>
          </p:nvPicPr>
          <p:blipFill rotWithShape="1">
            <a:blip r:embed="rId3">
              <a:alphaModFix/>
            </a:blip>
            <a:srcRect b="50862" l="0" r="0" t="23819"/>
            <a:stretch/>
          </p:blipFill>
          <p:spPr>
            <a:xfrm>
              <a:off x="3172975" y="1454350"/>
              <a:ext cx="5712900" cy="1080750"/>
            </a:xfrm>
            <a:prstGeom prst="rect">
              <a:avLst/>
            </a:prstGeom>
            <a:noFill/>
            <a:ln>
              <a:noFill/>
            </a:ln>
          </p:spPr>
        </p:pic>
        <p:pic>
          <p:nvPicPr>
            <p:cNvPr id="612" name="Google Shape;612;p65"/>
            <p:cNvPicPr preferRelativeResize="0"/>
            <p:nvPr/>
          </p:nvPicPr>
          <p:blipFill rotWithShape="1">
            <a:blip r:embed="rId3">
              <a:alphaModFix/>
            </a:blip>
            <a:srcRect b="0" l="0" r="0" t="94286"/>
            <a:stretch/>
          </p:blipFill>
          <p:spPr>
            <a:xfrm>
              <a:off x="3172975" y="2449794"/>
              <a:ext cx="5712900" cy="243899"/>
            </a:xfrm>
            <a:prstGeom prst="rect">
              <a:avLst/>
            </a:prstGeom>
            <a:noFill/>
            <a:ln>
              <a:noFill/>
            </a:ln>
          </p:spPr>
        </p:pic>
      </p:grpSp>
      <p:cxnSp>
        <p:nvCxnSpPr>
          <p:cNvPr id="613" name="Google Shape;613;p65"/>
          <p:cNvCxnSpPr>
            <a:endCxn id="609" idx="0"/>
          </p:cNvCxnSpPr>
          <p:nvPr/>
        </p:nvCxnSpPr>
        <p:spPr>
          <a:xfrm flipH="1">
            <a:off x="6184152" y="2161350"/>
            <a:ext cx="785100" cy="1518000"/>
          </a:xfrm>
          <a:prstGeom prst="straightConnector1">
            <a:avLst/>
          </a:prstGeom>
          <a:noFill/>
          <a:ln cap="flat" cmpd="sng" w="28575">
            <a:solidFill>
              <a:srgbClr val="FF0000"/>
            </a:solidFill>
            <a:prstDash val="solid"/>
            <a:round/>
            <a:headEnd len="med" w="med" type="none"/>
            <a:tailEnd len="med" w="med" type="triangle"/>
          </a:ln>
        </p:spPr>
      </p:cxnSp>
      <p:cxnSp>
        <p:nvCxnSpPr>
          <p:cNvPr id="614" name="Google Shape;614;p65"/>
          <p:cNvCxnSpPr/>
          <p:nvPr/>
        </p:nvCxnSpPr>
        <p:spPr>
          <a:xfrm>
            <a:off x="3714750" y="1684650"/>
            <a:ext cx="4785300" cy="703800"/>
          </a:xfrm>
          <a:prstGeom prst="straightConnector1">
            <a:avLst/>
          </a:prstGeom>
          <a:noFill/>
          <a:ln cap="flat" cmpd="sng" w="9525">
            <a:solidFill>
              <a:srgbClr val="FF0000"/>
            </a:solidFill>
            <a:prstDash val="solid"/>
            <a:round/>
            <a:headEnd len="med" w="med" type="none"/>
            <a:tailEnd len="med" w="med" type="none"/>
          </a:ln>
        </p:spPr>
      </p:cxnSp>
      <p:sp>
        <p:nvSpPr>
          <p:cNvPr id="615" name="Google Shape;615;p6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9" name="Shape 619"/>
        <p:cNvGrpSpPr/>
        <p:nvPr/>
      </p:nvGrpSpPr>
      <p:grpSpPr>
        <a:xfrm>
          <a:off x="0" y="0"/>
          <a:ext cx="0" cy="0"/>
          <a:chOff x="0" y="0"/>
          <a:chExt cx="0" cy="0"/>
        </a:xfrm>
      </p:grpSpPr>
      <p:sp>
        <p:nvSpPr>
          <p:cNvPr id="620" name="Google Shape;620;p66"/>
          <p:cNvSpPr txBox="1"/>
          <p:nvPr>
            <p:ph type="title"/>
          </p:nvPr>
        </p:nvSpPr>
        <p:spPr>
          <a:xfrm>
            <a:off x="311700" y="445025"/>
            <a:ext cx="280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PT">
                <a:latin typeface="Times New Roman"/>
                <a:ea typeface="Times New Roman"/>
                <a:cs typeface="Times New Roman"/>
                <a:sym typeface="Times New Roman"/>
              </a:rPr>
              <a:t>Models</a:t>
            </a:r>
            <a:endParaRPr b="1">
              <a:latin typeface="Times New Roman"/>
              <a:ea typeface="Times New Roman"/>
              <a:cs typeface="Times New Roman"/>
              <a:sym typeface="Times New Roman"/>
            </a:endParaRPr>
          </a:p>
        </p:txBody>
      </p:sp>
      <p:sp>
        <p:nvSpPr>
          <p:cNvPr id="621" name="Google Shape;621;p66"/>
          <p:cNvSpPr txBox="1"/>
          <p:nvPr>
            <p:ph idx="1" type="body"/>
          </p:nvPr>
        </p:nvSpPr>
        <p:spPr>
          <a:xfrm>
            <a:off x="311700" y="1234075"/>
            <a:ext cx="3257100" cy="32007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b="1" lang="pt-PT">
                <a:latin typeface="Times New Roman"/>
                <a:ea typeface="Times New Roman"/>
                <a:cs typeface="Times New Roman"/>
                <a:sym typeface="Times New Roman"/>
              </a:rPr>
              <a:t>ALGORITHMS</a:t>
            </a:r>
            <a:endParaRPr b="1">
              <a:latin typeface="Times New Roman"/>
              <a:ea typeface="Times New Roman"/>
              <a:cs typeface="Times New Roman"/>
              <a:sym typeface="Times New Roman"/>
            </a:endParaRPr>
          </a:p>
          <a:p>
            <a:pPr indent="-334327" lvl="0" marL="457200" rtl="0" algn="l">
              <a:spcBef>
                <a:spcPts val="1200"/>
              </a:spcBef>
              <a:spcAft>
                <a:spcPts val="0"/>
              </a:spcAft>
              <a:buSzPct val="100000"/>
              <a:buFont typeface="Times New Roman"/>
              <a:buChar char="●"/>
            </a:pPr>
            <a:r>
              <a:rPr lang="pt-PT">
                <a:latin typeface="Times New Roman"/>
                <a:ea typeface="Times New Roman"/>
                <a:cs typeface="Times New Roman"/>
                <a:sym typeface="Times New Roman"/>
              </a:rPr>
              <a:t>BASELINE</a:t>
            </a:r>
            <a:endParaRPr>
              <a:latin typeface="Times New Roman"/>
              <a:ea typeface="Times New Roman"/>
              <a:cs typeface="Times New Roman"/>
              <a:sym typeface="Times New Roman"/>
            </a:endParaRPr>
          </a:p>
          <a:p>
            <a:pPr indent="-334327" lvl="0" marL="457200" rtl="0" algn="l">
              <a:spcBef>
                <a:spcPts val="0"/>
              </a:spcBef>
              <a:spcAft>
                <a:spcPts val="0"/>
              </a:spcAft>
              <a:buSzPct val="100000"/>
              <a:buFont typeface="Times New Roman"/>
              <a:buChar char="●"/>
            </a:pPr>
            <a:r>
              <a:rPr lang="pt-PT">
                <a:latin typeface="Times New Roman"/>
                <a:ea typeface="Times New Roman"/>
                <a:cs typeface="Times New Roman"/>
                <a:sym typeface="Times New Roman"/>
              </a:rPr>
              <a:t>SARIMA;SARIMAX; ETS</a:t>
            </a:r>
            <a:endParaRPr>
              <a:latin typeface="Times New Roman"/>
              <a:ea typeface="Times New Roman"/>
              <a:cs typeface="Times New Roman"/>
              <a:sym typeface="Times New Roman"/>
            </a:endParaRPr>
          </a:p>
          <a:p>
            <a:pPr indent="-334327" lvl="0" marL="457200" rtl="0" algn="l">
              <a:spcBef>
                <a:spcPts val="0"/>
              </a:spcBef>
              <a:spcAft>
                <a:spcPts val="0"/>
              </a:spcAft>
              <a:buSzPct val="100000"/>
              <a:buFont typeface="Times New Roman"/>
              <a:buChar char="●"/>
            </a:pPr>
            <a:r>
              <a:rPr lang="pt-PT">
                <a:latin typeface="Times New Roman"/>
                <a:ea typeface="Times New Roman"/>
                <a:cs typeface="Times New Roman"/>
                <a:sym typeface="Times New Roman"/>
              </a:rPr>
              <a:t>Random Forest; Linear regression; XGBOOST</a:t>
            </a:r>
            <a:endParaRPr>
              <a:latin typeface="Times New Roman"/>
              <a:ea typeface="Times New Roman"/>
              <a:cs typeface="Times New Roman"/>
              <a:sym typeface="Times New Roman"/>
            </a:endParaRPr>
          </a:p>
          <a:p>
            <a:pPr indent="0" lvl="0" marL="457200" rtl="0" algn="l">
              <a:spcBef>
                <a:spcPts val="1200"/>
              </a:spcBef>
              <a:spcAft>
                <a:spcPts val="0"/>
              </a:spcAft>
              <a:buNone/>
            </a:pPr>
            <a:r>
              <a:rPr b="1" lang="pt-PT">
                <a:latin typeface="Times New Roman"/>
                <a:ea typeface="Times New Roman"/>
                <a:cs typeface="Times New Roman"/>
                <a:sym typeface="Times New Roman"/>
              </a:rPr>
              <a:t>SPLITTING THE DATA</a:t>
            </a:r>
            <a:endParaRPr b="1">
              <a:latin typeface="Times New Roman"/>
              <a:ea typeface="Times New Roman"/>
              <a:cs typeface="Times New Roman"/>
              <a:sym typeface="Times New Roman"/>
            </a:endParaRPr>
          </a:p>
          <a:p>
            <a:pPr indent="-334327" lvl="0" marL="457200" rtl="0" algn="l">
              <a:spcBef>
                <a:spcPts val="1200"/>
              </a:spcBef>
              <a:spcAft>
                <a:spcPts val="0"/>
              </a:spcAft>
              <a:buSzPct val="100000"/>
              <a:buChar char="●"/>
            </a:pPr>
            <a:r>
              <a:rPr b="1" lang="pt-PT">
                <a:solidFill>
                  <a:schemeClr val="accent5"/>
                </a:solidFill>
                <a:latin typeface="Times New Roman"/>
                <a:ea typeface="Times New Roman"/>
                <a:cs typeface="Times New Roman"/>
                <a:sym typeface="Times New Roman"/>
              </a:rPr>
              <a:t>Train</a:t>
            </a:r>
            <a:r>
              <a:rPr b="1"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Initial date - ‘20-12-2021’</a:t>
            </a:r>
            <a:endParaRPr>
              <a:latin typeface="Times New Roman"/>
              <a:ea typeface="Times New Roman"/>
              <a:cs typeface="Times New Roman"/>
              <a:sym typeface="Times New Roman"/>
            </a:endParaRPr>
          </a:p>
          <a:p>
            <a:pPr indent="-334327" lvl="0" marL="457200" rtl="0" algn="l">
              <a:spcBef>
                <a:spcPts val="0"/>
              </a:spcBef>
              <a:spcAft>
                <a:spcPts val="0"/>
              </a:spcAft>
              <a:buSzPct val="100000"/>
              <a:buChar char="●"/>
            </a:pPr>
            <a:r>
              <a:rPr b="1" lang="pt-PT">
                <a:solidFill>
                  <a:srgbClr val="FF0000"/>
                </a:solidFill>
                <a:latin typeface="Times New Roman"/>
                <a:ea typeface="Times New Roman"/>
                <a:cs typeface="Times New Roman"/>
                <a:sym typeface="Times New Roman"/>
              </a:rPr>
              <a:t>Test</a:t>
            </a:r>
            <a:r>
              <a:rPr b="1" lang="pt-PT">
                <a:latin typeface="Times New Roman"/>
                <a:ea typeface="Times New Roman"/>
                <a:cs typeface="Times New Roman"/>
                <a:sym typeface="Times New Roman"/>
              </a:rPr>
              <a:t>:</a:t>
            </a:r>
            <a:r>
              <a:rPr lang="pt-PT">
                <a:latin typeface="Times New Roman"/>
                <a:ea typeface="Times New Roman"/>
                <a:cs typeface="Times New Roman"/>
                <a:sym typeface="Times New Roman"/>
              </a:rPr>
              <a:t> ‘20-12-2021’</a:t>
            </a:r>
            <a:r>
              <a:rPr b="1"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Final date</a:t>
            </a:r>
            <a:r>
              <a:rPr b="1" lang="pt-PT">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pic>
        <p:nvPicPr>
          <p:cNvPr id="622" name="Google Shape;622;p66"/>
          <p:cNvPicPr preferRelativeResize="0"/>
          <p:nvPr/>
        </p:nvPicPr>
        <p:blipFill>
          <a:blip r:embed="rId3">
            <a:alphaModFix/>
          </a:blip>
          <a:stretch>
            <a:fillRect/>
          </a:stretch>
        </p:blipFill>
        <p:spPr>
          <a:xfrm>
            <a:off x="3568800" y="983613"/>
            <a:ext cx="5093999" cy="2312613"/>
          </a:xfrm>
          <a:prstGeom prst="rect">
            <a:avLst/>
          </a:prstGeom>
          <a:noFill/>
          <a:ln>
            <a:noFill/>
          </a:ln>
        </p:spPr>
      </p:pic>
      <p:sp>
        <p:nvSpPr>
          <p:cNvPr id="623" name="Google Shape;623;p66"/>
          <p:cNvSpPr txBox="1"/>
          <p:nvPr/>
        </p:nvSpPr>
        <p:spPr>
          <a:xfrm>
            <a:off x="5424375" y="3713050"/>
            <a:ext cx="2861400" cy="4617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PT" sz="1800" u="sng">
                <a:solidFill>
                  <a:schemeClr val="dk2"/>
                </a:solidFill>
                <a:latin typeface="Times New Roman"/>
                <a:ea typeface="Times New Roman"/>
                <a:cs typeface="Times New Roman"/>
                <a:sym typeface="Times New Roman"/>
              </a:rPr>
              <a:t>‘20-12-2021’</a:t>
            </a:r>
            <a:r>
              <a:rPr lang="pt-PT" sz="1800">
                <a:solidFill>
                  <a:schemeClr val="dk2"/>
                </a:solidFill>
                <a:latin typeface="Times New Roman"/>
                <a:ea typeface="Times New Roman"/>
                <a:cs typeface="Times New Roman"/>
                <a:sym typeface="Times New Roman"/>
              </a:rPr>
              <a:t>:  Last month</a:t>
            </a:r>
            <a:endParaRPr b="1">
              <a:latin typeface="Times New Roman"/>
              <a:ea typeface="Times New Roman"/>
              <a:cs typeface="Times New Roman"/>
              <a:sym typeface="Times New Roman"/>
            </a:endParaRPr>
          </a:p>
        </p:txBody>
      </p:sp>
      <p:cxnSp>
        <p:nvCxnSpPr>
          <p:cNvPr id="624" name="Google Shape;624;p66"/>
          <p:cNvCxnSpPr>
            <a:endCxn id="623" idx="0"/>
          </p:cNvCxnSpPr>
          <p:nvPr/>
        </p:nvCxnSpPr>
        <p:spPr>
          <a:xfrm flipH="1">
            <a:off x="6855075" y="3036250"/>
            <a:ext cx="561600" cy="676800"/>
          </a:xfrm>
          <a:prstGeom prst="straightConnector1">
            <a:avLst/>
          </a:prstGeom>
          <a:noFill/>
          <a:ln cap="flat" cmpd="sng" w="9525">
            <a:solidFill>
              <a:srgbClr val="FF0000"/>
            </a:solidFill>
            <a:prstDash val="solid"/>
            <a:round/>
            <a:headEnd len="med" w="med" type="none"/>
            <a:tailEnd len="med" w="med" type="triangle"/>
          </a:ln>
        </p:spPr>
      </p:cxnSp>
      <p:grpSp>
        <p:nvGrpSpPr>
          <p:cNvPr id="625" name="Google Shape;625;p66"/>
          <p:cNvGrpSpPr/>
          <p:nvPr/>
        </p:nvGrpSpPr>
        <p:grpSpPr>
          <a:xfrm>
            <a:off x="3788350" y="910675"/>
            <a:ext cx="3612000" cy="123400"/>
            <a:chOff x="3788350" y="910675"/>
            <a:chExt cx="3612000" cy="123400"/>
          </a:xfrm>
        </p:grpSpPr>
        <p:grpSp>
          <p:nvGrpSpPr>
            <p:cNvPr id="626" name="Google Shape;626;p66"/>
            <p:cNvGrpSpPr/>
            <p:nvPr/>
          </p:nvGrpSpPr>
          <p:grpSpPr>
            <a:xfrm>
              <a:off x="3788350" y="920975"/>
              <a:ext cx="3612000" cy="113100"/>
              <a:chOff x="3788350" y="920975"/>
              <a:chExt cx="3612000" cy="113100"/>
            </a:xfrm>
          </p:grpSpPr>
          <p:cxnSp>
            <p:nvCxnSpPr>
              <p:cNvPr id="627" name="Google Shape;627;p66"/>
              <p:cNvCxnSpPr/>
              <p:nvPr/>
            </p:nvCxnSpPr>
            <p:spPr>
              <a:xfrm flipH="1" rot="10800000">
                <a:off x="3788350" y="920975"/>
                <a:ext cx="3612000" cy="17100"/>
              </a:xfrm>
              <a:prstGeom prst="straightConnector1">
                <a:avLst/>
              </a:prstGeom>
              <a:noFill/>
              <a:ln cap="flat" cmpd="sng" w="28575">
                <a:solidFill>
                  <a:srgbClr val="008000"/>
                </a:solidFill>
                <a:prstDash val="solid"/>
                <a:round/>
                <a:headEnd len="med" w="med" type="none"/>
                <a:tailEnd len="med" w="med" type="none"/>
              </a:ln>
            </p:spPr>
          </p:cxnSp>
          <p:cxnSp>
            <p:nvCxnSpPr>
              <p:cNvPr id="628" name="Google Shape;628;p66"/>
              <p:cNvCxnSpPr/>
              <p:nvPr/>
            </p:nvCxnSpPr>
            <p:spPr>
              <a:xfrm>
                <a:off x="3803825" y="938075"/>
                <a:ext cx="0" cy="96000"/>
              </a:xfrm>
              <a:prstGeom prst="straightConnector1">
                <a:avLst/>
              </a:prstGeom>
              <a:noFill/>
              <a:ln cap="flat" cmpd="sng" w="28575">
                <a:solidFill>
                  <a:srgbClr val="008000"/>
                </a:solidFill>
                <a:prstDash val="solid"/>
                <a:round/>
                <a:headEnd len="med" w="med" type="none"/>
                <a:tailEnd len="med" w="med" type="none"/>
              </a:ln>
            </p:spPr>
          </p:cxnSp>
        </p:grpSp>
        <p:cxnSp>
          <p:nvCxnSpPr>
            <p:cNvPr id="629" name="Google Shape;629;p66"/>
            <p:cNvCxnSpPr/>
            <p:nvPr/>
          </p:nvCxnSpPr>
          <p:spPr>
            <a:xfrm>
              <a:off x="7385900" y="910675"/>
              <a:ext cx="0" cy="96000"/>
            </a:xfrm>
            <a:prstGeom prst="straightConnector1">
              <a:avLst/>
            </a:prstGeom>
            <a:noFill/>
            <a:ln cap="flat" cmpd="sng" w="28575">
              <a:solidFill>
                <a:srgbClr val="008000"/>
              </a:solidFill>
              <a:prstDash val="solid"/>
              <a:round/>
              <a:headEnd len="med" w="med" type="none"/>
              <a:tailEnd len="med" w="med" type="none"/>
            </a:ln>
          </p:spPr>
        </p:cxnSp>
      </p:grpSp>
      <p:grpSp>
        <p:nvGrpSpPr>
          <p:cNvPr id="630" name="Google Shape;630;p66"/>
          <p:cNvGrpSpPr/>
          <p:nvPr/>
        </p:nvGrpSpPr>
        <p:grpSpPr>
          <a:xfrm>
            <a:off x="7423025" y="910675"/>
            <a:ext cx="1248600" cy="96000"/>
            <a:chOff x="7423025" y="910675"/>
            <a:chExt cx="1248600" cy="96000"/>
          </a:xfrm>
        </p:grpSpPr>
        <p:cxnSp>
          <p:nvCxnSpPr>
            <p:cNvPr id="631" name="Google Shape;631;p66"/>
            <p:cNvCxnSpPr/>
            <p:nvPr/>
          </p:nvCxnSpPr>
          <p:spPr>
            <a:xfrm flipH="1" rot="10800000">
              <a:off x="7423025" y="923975"/>
              <a:ext cx="1248600" cy="1500"/>
            </a:xfrm>
            <a:prstGeom prst="straightConnector1">
              <a:avLst/>
            </a:prstGeom>
            <a:noFill/>
            <a:ln cap="flat" cmpd="sng" w="28575">
              <a:solidFill>
                <a:srgbClr val="FF0000"/>
              </a:solidFill>
              <a:prstDash val="solid"/>
              <a:round/>
              <a:headEnd len="med" w="med" type="none"/>
              <a:tailEnd len="med" w="med" type="none"/>
            </a:ln>
          </p:spPr>
        </p:cxnSp>
        <p:cxnSp>
          <p:nvCxnSpPr>
            <p:cNvPr id="632" name="Google Shape;632;p66"/>
            <p:cNvCxnSpPr/>
            <p:nvPr/>
          </p:nvCxnSpPr>
          <p:spPr>
            <a:xfrm>
              <a:off x="7426936" y="910675"/>
              <a:ext cx="0" cy="96000"/>
            </a:xfrm>
            <a:prstGeom prst="straightConnector1">
              <a:avLst/>
            </a:prstGeom>
            <a:noFill/>
            <a:ln cap="flat" cmpd="sng" w="28575">
              <a:solidFill>
                <a:srgbClr val="FF0000"/>
              </a:solidFill>
              <a:prstDash val="solid"/>
              <a:round/>
              <a:headEnd len="med" w="med" type="none"/>
              <a:tailEnd len="med" w="med" type="none"/>
            </a:ln>
          </p:spPr>
        </p:cxnSp>
        <p:cxnSp>
          <p:nvCxnSpPr>
            <p:cNvPr id="633" name="Google Shape;633;p66"/>
            <p:cNvCxnSpPr/>
            <p:nvPr/>
          </p:nvCxnSpPr>
          <p:spPr>
            <a:xfrm>
              <a:off x="8657692" y="910675"/>
              <a:ext cx="0" cy="96000"/>
            </a:xfrm>
            <a:prstGeom prst="straightConnector1">
              <a:avLst/>
            </a:prstGeom>
            <a:noFill/>
            <a:ln cap="flat" cmpd="sng" w="28575">
              <a:solidFill>
                <a:srgbClr val="FF0000"/>
              </a:solidFill>
              <a:prstDash val="solid"/>
              <a:round/>
              <a:headEnd len="med" w="med" type="none"/>
              <a:tailEnd len="med" w="med" type="none"/>
            </a:ln>
          </p:spPr>
        </p:cxnSp>
      </p:grpSp>
      <p:sp>
        <p:nvSpPr>
          <p:cNvPr id="634" name="Google Shape;634;p66"/>
          <p:cNvSpPr txBox="1"/>
          <p:nvPr/>
        </p:nvSpPr>
        <p:spPr>
          <a:xfrm>
            <a:off x="5329300" y="566675"/>
            <a:ext cx="6972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500">
                <a:solidFill>
                  <a:srgbClr val="008000"/>
                </a:solidFill>
                <a:latin typeface="Times New Roman"/>
                <a:ea typeface="Times New Roman"/>
                <a:cs typeface="Times New Roman"/>
                <a:sym typeface="Times New Roman"/>
              </a:rPr>
              <a:t>Train</a:t>
            </a:r>
            <a:endParaRPr b="1" sz="1500">
              <a:solidFill>
                <a:srgbClr val="008000"/>
              </a:solidFill>
              <a:latin typeface="Times New Roman"/>
              <a:ea typeface="Times New Roman"/>
              <a:cs typeface="Times New Roman"/>
              <a:sym typeface="Times New Roman"/>
            </a:endParaRPr>
          </a:p>
        </p:txBody>
      </p:sp>
      <p:sp>
        <p:nvSpPr>
          <p:cNvPr id="635" name="Google Shape;635;p66"/>
          <p:cNvSpPr txBox="1"/>
          <p:nvPr/>
        </p:nvSpPr>
        <p:spPr>
          <a:xfrm>
            <a:off x="7758813" y="566675"/>
            <a:ext cx="5616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500">
                <a:solidFill>
                  <a:srgbClr val="FF0000"/>
                </a:solidFill>
                <a:latin typeface="Times New Roman"/>
                <a:ea typeface="Times New Roman"/>
                <a:cs typeface="Times New Roman"/>
                <a:sym typeface="Times New Roman"/>
              </a:rPr>
              <a:t>Test</a:t>
            </a:r>
            <a:endParaRPr b="1" sz="1500">
              <a:solidFill>
                <a:srgbClr val="FF0000"/>
              </a:solidFill>
              <a:latin typeface="Times New Roman"/>
              <a:ea typeface="Times New Roman"/>
              <a:cs typeface="Times New Roman"/>
              <a:sym typeface="Times New Roman"/>
            </a:endParaRPr>
          </a:p>
        </p:txBody>
      </p:sp>
      <p:sp>
        <p:nvSpPr>
          <p:cNvPr id="636" name="Google Shape;636;p6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0" name="Shape 640"/>
        <p:cNvGrpSpPr/>
        <p:nvPr/>
      </p:nvGrpSpPr>
      <p:grpSpPr>
        <a:xfrm>
          <a:off x="0" y="0"/>
          <a:ext cx="0" cy="0"/>
          <a:chOff x="0" y="0"/>
          <a:chExt cx="0" cy="0"/>
        </a:xfrm>
      </p:grpSpPr>
      <p:sp>
        <p:nvSpPr>
          <p:cNvPr id="641" name="Google Shape;64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Pipeline</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642" name="Google Shape;642;p67"/>
          <p:cNvPicPr preferRelativeResize="0"/>
          <p:nvPr/>
        </p:nvPicPr>
        <p:blipFill>
          <a:blip r:embed="rId3">
            <a:alphaModFix/>
          </a:blip>
          <a:stretch>
            <a:fillRect/>
          </a:stretch>
        </p:blipFill>
        <p:spPr>
          <a:xfrm>
            <a:off x="1304913" y="1079425"/>
            <a:ext cx="6534170" cy="3820975"/>
          </a:xfrm>
          <a:prstGeom prst="rect">
            <a:avLst/>
          </a:prstGeom>
          <a:noFill/>
          <a:ln>
            <a:noFill/>
          </a:ln>
        </p:spPr>
      </p:pic>
      <p:sp>
        <p:nvSpPr>
          <p:cNvPr id="643" name="Google Shape;643;p6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7" name="Shape 647"/>
        <p:cNvGrpSpPr/>
        <p:nvPr/>
      </p:nvGrpSpPr>
      <p:grpSpPr>
        <a:xfrm>
          <a:off x="0" y="0"/>
          <a:ext cx="0" cy="0"/>
          <a:chOff x="0" y="0"/>
          <a:chExt cx="0" cy="0"/>
        </a:xfrm>
      </p:grpSpPr>
      <p:sp>
        <p:nvSpPr>
          <p:cNvPr id="648" name="Google Shape;64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From Time </a:t>
            </a:r>
            <a:r>
              <a:rPr b="1" lang="pt-PT">
                <a:latin typeface="Times New Roman"/>
                <a:ea typeface="Times New Roman"/>
                <a:cs typeface="Times New Roman"/>
                <a:sym typeface="Times New Roman"/>
              </a:rPr>
              <a:t>Series</a:t>
            </a:r>
            <a:r>
              <a:rPr b="1" lang="pt-PT">
                <a:latin typeface="Times New Roman"/>
                <a:ea typeface="Times New Roman"/>
                <a:cs typeface="Times New Roman"/>
                <a:sym typeface="Times New Roman"/>
              </a:rPr>
              <a:t> to Regression</a:t>
            </a:r>
            <a:r>
              <a:rPr lang="pt-PT">
                <a:latin typeface="Times New Roman"/>
                <a:ea typeface="Times New Roman"/>
                <a:cs typeface="Times New Roman"/>
                <a:sym typeface="Times New Roman"/>
              </a:rPr>
              <a:t> - Dummy Variables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graphicFrame>
        <p:nvGraphicFramePr>
          <p:cNvPr id="649" name="Google Shape;649;p68"/>
          <p:cNvGraphicFramePr/>
          <p:nvPr/>
        </p:nvGraphicFramePr>
        <p:xfrm>
          <a:off x="382475" y="1182575"/>
          <a:ext cx="3000000" cy="3000000"/>
        </p:xfrm>
        <a:graphic>
          <a:graphicData uri="http://schemas.openxmlformats.org/drawingml/2006/table">
            <a:tbl>
              <a:tblPr>
                <a:noFill/>
                <a:tableStyleId>{883CCB77-1472-4A38-BD16-B69225CAC834}</a:tableStyleId>
              </a:tblPr>
              <a:tblGrid>
                <a:gridCol w="1184450"/>
                <a:gridCol w="682950"/>
              </a:tblGrid>
              <a:tr h="381000">
                <a:tc>
                  <a:txBody>
                    <a:bodyPr/>
                    <a:lstStyle/>
                    <a:p>
                      <a:pPr indent="0" lvl="0" marL="0" rtl="0" algn="l">
                        <a:spcBef>
                          <a:spcPts val="0"/>
                        </a:spcBef>
                        <a:spcAft>
                          <a:spcPts val="0"/>
                        </a:spcAft>
                        <a:buNone/>
                      </a:pPr>
                      <a:r>
                        <a:rPr b="1" lang="pt-PT"/>
                        <a:t>Date</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PT"/>
                        <a:t>y</a:t>
                      </a:r>
                      <a:endParaRPr b="1"/>
                    </a:p>
                  </a:txBody>
                  <a:tcPr marT="91425" marB="91425" marR="91425" marL="91425">
                    <a:solidFill>
                      <a:schemeClr val="lt2"/>
                    </a:solidFill>
                  </a:tcPr>
                </a:tc>
              </a:tr>
              <a:tr h="499850">
                <a:tc>
                  <a:txBody>
                    <a:bodyPr/>
                    <a:lstStyle/>
                    <a:p>
                      <a:pPr indent="0" lvl="0" marL="0" rtl="0" algn="l">
                        <a:spcBef>
                          <a:spcPts val="0"/>
                        </a:spcBef>
                        <a:spcAft>
                          <a:spcPts val="0"/>
                        </a:spcAft>
                        <a:buNone/>
                      </a:pPr>
                      <a:r>
                        <a:rPr lang="pt-PT"/>
                        <a:t>01-01-2012</a:t>
                      </a:r>
                      <a:endParaRPr/>
                    </a:p>
                  </a:txBody>
                  <a:tcPr marT="91425" marB="91425" marR="91425" marL="91425"/>
                </a:tc>
                <a:tc>
                  <a:txBody>
                    <a:bodyPr/>
                    <a:lstStyle/>
                    <a:p>
                      <a:pPr indent="0" lvl="0" marL="0" rtl="0" algn="ctr">
                        <a:spcBef>
                          <a:spcPts val="0"/>
                        </a:spcBef>
                        <a:spcAft>
                          <a:spcPts val="0"/>
                        </a:spcAft>
                        <a:buNone/>
                      </a:pPr>
                      <a:r>
                        <a:rPr lang="pt-PT"/>
                        <a:t>75</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pt-PT">
                          <a:solidFill>
                            <a:schemeClr val="dk2"/>
                          </a:solidFill>
                        </a:rPr>
                        <a:t>02-01-2012</a:t>
                      </a:r>
                      <a:endParaRPr/>
                    </a:p>
                  </a:txBody>
                  <a:tcPr marT="91425" marB="91425" marR="91425" marL="91425"/>
                </a:tc>
                <a:tc>
                  <a:txBody>
                    <a:bodyPr/>
                    <a:lstStyle/>
                    <a:p>
                      <a:pPr indent="0" lvl="0" marL="0" rtl="0" algn="ctr">
                        <a:spcBef>
                          <a:spcPts val="0"/>
                        </a:spcBef>
                        <a:spcAft>
                          <a:spcPts val="0"/>
                        </a:spcAft>
                        <a:buNone/>
                      </a:pPr>
                      <a:r>
                        <a:rPr lang="pt-PT"/>
                        <a:t>86</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pt-PT">
                          <a:solidFill>
                            <a:schemeClr val="dk2"/>
                          </a:solidFill>
                        </a:rPr>
                        <a:t>03-01-2012</a:t>
                      </a:r>
                      <a:endParaRPr/>
                    </a:p>
                  </a:txBody>
                  <a:tcPr marT="91425" marB="91425" marR="91425" marL="91425"/>
                </a:tc>
                <a:tc>
                  <a:txBody>
                    <a:bodyPr/>
                    <a:lstStyle/>
                    <a:p>
                      <a:pPr indent="0" lvl="0" marL="0" rtl="0" algn="ctr">
                        <a:spcBef>
                          <a:spcPts val="0"/>
                        </a:spcBef>
                        <a:spcAft>
                          <a:spcPts val="0"/>
                        </a:spcAft>
                        <a:buNone/>
                      </a:pPr>
                      <a:r>
                        <a:rPr lang="pt-PT"/>
                        <a:t>61</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pt-PT">
                          <a:solidFill>
                            <a:schemeClr val="dk2"/>
                          </a:solidFill>
                        </a:rPr>
                        <a:t>04-01-2012</a:t>
                      </a:r>
                      <a:endParaRPr/>
                    </a:p>
                  </a:txBody>
                  <a:tcPr marT="91425" marB="91425" marR="91425" marL="91425"/>
                </a:tc>
                <a:tc>
                  <a:txBody>
                    <a:bodyPr/>
                    <a:lstStyle/>
                    <a:p>
                      <a:pPr indent="0" lvl="0" marL="0" rtl="0" algn="ctr">
                        <a:spcBef>
                          <a:spcPts val="0"/>
                        </a:spcBef>
                        <a:spcAft>
                          <a:spcPts val="0"/>
                        </a:spcAft>
                        <a:buNone/>
                      </a:pPr>
                      <a:r>
                        <a:rPr lang="pt-PT"/>
                        <a:t>62</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pt-PT">
                          <a:solidFill>
                            <a:schemeClr val="dk2"/>
                          </a:solidFill>
                        </a:rPr>
                        <a:t>05-01-2012</a:t>
                      </a:r>
                      <a:endParaRPr/>
                    </a:p>
                  </a:txBody>
                  <a:tcPr marT="91425" marB="91425" marR="91425" marL="91425"/>
                </a:tc>
                <a:tc>
                  <a:txBody>
                    <a:bodyPr/>
                    <a:lstStyle/>
                    <a:p>
                      <a:pPr indent="0" lvl="0" marL="0" rtl="0" algn="ctr">
                        <a:spcBef>
                          <a:spcPts val="0"/>
                        </a:spcBef>
                        <a:spcAft>
                          <a:spcPts val="0"/>
                        </a:spcAft>
                        <a:buNone/>
                      </a:pPr>
                      <a:r>
                        <a:rPr lang="pt-PT"/>
                        <a:t>67</a:t>
                      </a:r>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rPr>
                        <a:t>06-01-2012</a:t>
                      </a:r>
                      <a:endParaRPr>
                        <a:solidFill>
                          <a:schemeClr val="dk2"/>
                        </a:solidFill>
                      </a:endParaRPr>
                    </a:p>
                  </a:txBody>
                  <a:tcPr marT="91425" marB="91425" marR="91425" marL="91425"/>
                </a:tc>
                <a:tc>
                  <a:txBody>
                    <a:bodyPr/>
                    <a:lstStyle/>
                    <a:p>
                      <a:pPr indent="0" lvl="0" marL="0" rtl="0" algn="ctr">
                        <a:spcBef>
                          <a:spcPts val="0"/>
                        </a:spcBef>
                        <a:spcAft>
                          <a:spcPts val="0"/>
                        </a:spcAft>
                        <a:buNone/>
                      </a:pPr>
                      <a:r>
                        <a:rPr lang="pt-PT"/>
                        <a:t>73</a:t>
                      </a:r>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rPr>
                        <a:t>07-01-2012</a:t>
                      </a:r>
                      <a:endParaRPr>
                        <a:solidFill>
                          <a:schemeClr val="dk2"/>
                        </a:solidFill>
                      </a:endParaRPr>
                    </a:p>
                  </a:txBody>
                  <a:tcPr marT="91425" marB="91425" marR="91425" marL="91425"/>
                </a:tc>
                <a:tc>
                  <a:txBody>
                    <a:bodyPr/>
                    <a:lstStyle/>
                    <a:p>
                      <a:pPr indent="0" lvl="0" marL="0" rtl="0" algn="ctr">
                        <a:spcBef>
                          <a:spcPts val="0"/>
                        </a:spcBef>
                        <a:spcAft>
                          <a:spcPts val="0"/>
                        </a:spcAft>
                        <a:buNone/>
                      </a:pPr>
                      <a:r>
                        <a:rPr lang="pt-PT"/>
                        <a:t>112</a:t>
                      </a:r>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rPr>
                        <a:t>08-01-2012</a:t>
                      </a:r>
                      <a:endParaRPr>
                        <a:solidFill>
                          <a:schemeClr val="dk2"/>
                        </a:solidFill>
                      </a:endParaRPr>
                    </a:p>
                  </a:txBody>
                  <a:tcPr marT="91425" marB="91425" marR="91425" marL="91425"/>
                </a:tc>
                <a:tc>
                  <a:txBody>
                    <a:bodyPr/>
                    <a:lstStyle/>
                    <a:p>
                      <a:pPr indent="0" lvl="0" marL="0" rtl="0" algn="ctr">
                        <a:spcBef>
                          <a:spcPts val="0"/>
                        </a:spcBef>
                        <a:spcAft>
                          <a:spcPts val="0"/>
                        </a:spcAft>
                        <a:buNone/>
                      </a:pPr>
                      <a:r>
                        <a:rPr lang="pt-PT"/>
                        <a:t>99</a:t>
                      </a:r>
                      <a:endParaRPr/>
                    </a:p>
                  </a:txBody>
                  <a:tcPr marT="91425" marB="91425" marR="91425" marL="91425"/>
                </a:tc>
              </a:tr>
            </a:tbl>
          </a:graphicData>
        </a:graphic>
      </p:graphicFrame>
      <p:graphicFrame>
        <p:nvGraphicFramePr>
          <p:cNvPr id="650" name="Google Shape;650;p68"/>
          <p:cNvGraphicFramePr/>
          <p:nvPr/>
        </p:nvGraphicFramePr>
        <p:xfrm>
          <a:off x="3437413" y="1182575"/>
          <a:ext cx="3000000" cy="3000000"/>
        </p:xfrm>
        <a:graphic>
          <a:graphicData uri="http://schemas.openxmlformats.org/drawingml/2006/table">
            <a:tbl>
              <a:tblPr>
                <a:noFill/>
                <a:tableStyleId>{883CCB77-1472-4A38-BD16-B69225CAC834}</a:tableStyleId>
              </a:tblPr>
              <a:tblGrid>
                <a:gridCol w="1134575"/>
                <a:gridCol w="508425"/>
                <a:gridCol w="552975"/>
                <a:gridCol w="751325"/>
                <a:gridCol w="581400"/>
                <a:gridCol w="952925"/>
                <a:gridCol w="978825"/>
              </a:tblGrid>
              <a:tr h="381000">
                <a:tc>
                  <a:txBody>
                    <a:bodyPr/>
                    <a:lstStyle/>
                    <a:p>
                      <a:pPr indent="0" lvl="0" marL="0" rtl="0" algn="l">
                        <a:spcBef>
                          <a:spcPts val="0"/>
                        </a:spcBef>
                        <a:spcAft>
                          <a:spcPts val="0"/>
                        </a:spcAft>
                        <a:buNone/>
                      </a:pPr>
                      <a:r>
                        <a:rPr b="1" lang="pt-PT"/>
                        <a:t>Date</a:t>
                      </a:r>
                      <a:endParaRPr b="1"/>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t>y</a:t>
                      </a:r>
                      <a:endParaRPr b="1"/>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t>day</a:t>
                      </a:r>
                      <a:endParaRPr b="1"/>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2"/>
                        </a:buClr>
                        <a:buSzPts val="1100"/>
                        <a:buFont typeface="Arial"/>
                        <a:buNone/>
                      </a:pPr>
                      <a:r>
                        <a:rPr b="1" lang="pt-PT">
                          <a:solidFill>
                            <a:schemeClr val="dk2"/>
                          </a:solidFill>
                        </a:rPr>
                        <a:t>month</a:t>
                      </a:r>
                      <a:endParaRPr b="1"/>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solidFill>
                            <a:schemeClr val="dk2"/>
                          </a:solidFill>
                        </a:rPr>
                        <a:t>year</a:t>
                      </a:r>
                      <a:endParaRPr b="1">
                        <a:solidFill>
                          <a:schemeClr val="dk2"/>
                        </a:solidFill>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pt-PT">
                          <a:solidFill>
                            <a:schemeClr val="dk2"/>
                          </a:solidFill>
                        </a:rPr>
                        <a:t>quarter</a:t>
                      </a:r>
                      <a:endParaRPr b="1">
                        <a:solidFill>
                          <a:schemeClr val="dk2"/>
                        </a:solidFill>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pt-PT">
                          <a:solidFill>
                            <a:schemeClr val="dk2"/>
                          </a:solidFill>
                        </a:rPr>
                        <a:t>…</a:t>
                      </a:r>
                      <a:endParaRPr b="1">
                        <a:solidFill>
                          <a:schemeClr val="dk2"/>
                        </a:solidFill>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499850">
                <a:tc>
                  <a:txBody>
                    <a:bodyPr/>
                    <a:lstStyle/>
                    <a:p>
                      <a:pPr indent="0" lvl="0" marL="0" rtl="0" algn="ctr">
                        <a:spcBef>
                          <a:spcPts val="0"/>
                        </a:spcBef>
                        <a:spcAft>
                          <a:spcPts val="0"/>
                        </a:spcAft>
                        <a:buNone/>
                      </a:pPr>
                      <a:r>
                        <a:rPr lang="pt-PT">
                          <a:solidFill>
                            <a:schemeClr val="dk2"/>
                          </a:solidFill>
                        </a:rPr>
                        <a:t>01-01-2012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75</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02-01-2012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86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03-01-2012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61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04-01-2012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62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4</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05-01-2012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67</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5</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06-01-2012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73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07-01-2012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7</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rPr>
                        <a:t>08-01-2012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99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8</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2012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rPr>
                        <a:t>…</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51" name="Google Shape;651;p68"/>
          <p:cNvSpPr/>
          <p:nvPr/>
        </p:nvSpPr>
        <p:spPr>
          <a:xfrm>
            <a:off x="2516350" y="2676925"/>
            <a:ext cx="654600" cy="19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52" name="Google Shape;652;p6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6" name="Shape 656"/>
        <p:cNvGrpSpPr/>
        <p:nvPr/>
      </p:nvGrpSpPr>
      <p:grpSpPr>
        <a:xfrm>
          <a:off x="0" y="0"/>
          <a:ext cx="0" cy="0"/>
          <a:chOff x="0" y="0"/>
          <a:chExt cx="0" cy="0"/>
        </a:xfrm>
      </p:grpSpPr>
      <p:sp>
        <p:nvSpPr>
          <p:cNvPr id="657" name="Google Shape;65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From Time Series to Regression</a:t>
            </a:r>
            <a:r>
              <a:rPr b="1"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Fourier Transformation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graphicFrame>
        <p:nvGraphicFramePr>
          <p:cNvPr id="658" name="Google Shape;658;p69"/>
          <p:cNvGraphicFramePr/>
          <p:nvPr/>
        </p:nvGraphicFramePr>
        <p:xfrm>
          <a:off x="382475" y="1182575"/>
          <a:ext cx="3000000" cy="3000000"/>
        </p:xfrm>
        <a:graphic>
          <a:graphicData uri="http://schemas.openxmlformats.org/drawingml/2006/table">
            <a:tbl>
              <a:tblPr>
                <a:noFill/>
                <a:tableStyleId>{883CCB77-1472-4A38-BD16-B69225CAC834}</a:tableStyleId>
              </a:tblPr>
              <a:tblGrid>
                <a:gridCol w="1184450"/>
                <a:gridCol w="682950"/>
              </a:tblGrid>
              <a:tr h="381000">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T="91425" marB="91425" marR="91425" marL="91425">
                    <a:solidFill>
                      <a:schemeClr val="lt2"/>
                    </a:solidFill>
                  </a:tcPr>
                </a:tc>
              </a:tr>
              <a:tr h="49985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T="91425" marB="91425" marR="91425" marL="91425"/>
                </a:tc>
              </a:tr>
            </a:tbl>
          </a:graphicData>
        </a:graphic>
      </p:graphicFrame>
      <p:graphicFrame>
        <p:nvGraphicFramePr>
          <p:cNvPr id="659" name="Google Shape;659;p69"/>
          <p:cNvGraphicFramePr/>
          <p:nvPr/>
        </p:nvGraphicFramePr>
        <p:xfrm>
          <a:off x="3437413" y="1182575"/>
          <a:ext cx="3000000" cy="3000000"/>
        </p:xfrm>
        <a:graphic>
          <a:graphicData uri="http://schemas.openxmlformats.org/drawingml/2006/table">
            <a:tbl>
              <a:tblPr>
                <a:noFill/>
                <a:tableStyleId>{883CCB77-1472-4A38-BD16-B69225CAC834}</a:tableStyleId>
              </a:tblPr>
              <a:tblGrid>
                <a:gridCol w="1134575"/>
                <a:gridCol w="508425"/>
                <a:gridCol w="552975"/>
                <a:gridCol w="932700"/>
                <a:gridCol w="944150"/>
                <a:gridCol w="758600"/>
              </a:tblGrid>
              <a:tr h="381000">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day</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sin_day</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cos_day</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pt-PT">
                          <a:solidFill>
                            <a:schemeClr val="dk2"/>
                          </a:solidFill>
                          <a:latin typeface="Times New Roman"/>
                          <a:ea typeface="Times New Roman"/>
                          <a:cs typeface="Times New Roman"/>
                          <a:sym typeface="Times New Roman"/>
                        </a:rPr>
                        <a:t>…</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49985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01-01-2012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75</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0.59</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0.23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02-01-2012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86</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0.69</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0.45</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03-01-2012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61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0.32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04-01-2012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62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4</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0.78</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0.31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05-01-2012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67</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5</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0.89</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0.46</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73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6</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0.32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0.57</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7</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0.52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0.98</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99</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8</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0.58</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60" name="Google Shape;660;p69"/>
          <p:cNvSpPr/>
          <p:nvPr/>
        </p:nvSpPr>
        <p:spPr>
          <a:xfrm>
            <a:off x="2516350" y="2676925"/>
            <a:ext cx="654600" cy="19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61" name="Google Shape;661;p6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sp>
        <p:nvSpPr>
          <p:cNvPr id="666" name="Google Shape;666;p70"/>
          <p:cNvSpPr txBox="1"/>
          <p:nvPr>
            <p:ph type="title"/>
          </p:nvPr>
        </p:nvSpPr>
        <p:spPr>
          <a:xfrm>
            <a:off x="311700" y="445025"/>
            <a:ext cx="876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From Time Series to Regression</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Lag and Rolling Variables</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graphicFrame>
        <p:nvGraphicFramePr>
          <p:cNvPr id="667" name="Google Shape;667;p70"/>
          <p:cNvGraphicFramePr/>
          <p:nvPr/>
        </p:nvGraphicFramePr>
        <p:xfrm>
          <a:off x="382475" y="1182575"/>
          <a:ext cx="3000000" cy="3000000"/>
        </p:xfrm>
        <a:graphic>
          <a:graphicData uri="http://schemas.openxmlformats.org/drawingml/2006/table">
            <a:tbl>
              <a:tblPr>
                <a:noFill/>
                <a:tableStyleId>{883CCB77-1472-4A38-BD16-B69225CAC834}</a:tableStyleId>
              </a:tblPr>
              <a:tblGrid>
                <a:gridCol w="1184450"/>
                <a:gridCol w="682950"/>
              </a:tblGrid>
              <a:tr h="381000">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T="91425" marB="91425" marR="91425" marL="91425">
                    <a:solidFill>
                      <a:schemeClr val="lt2"/>
                    </a:solidFill>
                  </a:tcPr>
                </a:tc>
              </a:tr>
              <a:tr h="49985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T="91425" marB="91425" marR="91425" marL="91425"/>
                </a:tc>
              </a:tr>
            </a:tbl>
          </a:graphicData>
        </a:graphic>
      </p:graphicFrame>
      <p:graphicFrame>
        <p:nvGraphicFramePr>
          <p:cNvPr id="668" name="Google Shape;668;p70"/>
          <p:cNvGraphicFramePr/>
          <p:nvPr/>
        </p:nvGraphicFramePr>
        <p:xfrm>
          <a:off x="3437413" y="1182575"/>
          <a:ext cx="3000000" cy="3000000"/>
        </p:xfrm>
        <a:graphic>
          <a:graphicData uri="http://schemas.openxmlformats.org/drawingml/2006/table">
            <a:tbl>
              <a:tblPr>
                <a:noFill/>
                <a:tableStyleId>{883CCB77-1472-4A38-BD16-B69225CAC834}</a:tableStyleId>
              </a:tblPr>
              <a:tblGrid>
                <a:gridCol w="1169275"/>
                <a:gridCol w="586800"/>
                <a:gridCol w="648100"/>
                <a:gridCol w="657750"/>
                <a:gridCol w="1341775"/>
                <a:gridCol w="1056725"/>
              </a:tblGrid>
              <a:tr h="381000">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lag_1</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lag_2</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lag_mean_7</a:t>
                      </a:r>
                      <a:endParaRPr b="1">
                        <a:solidFill>
                          <a:schemeClr val="dk2"/>
                        </a:solidFill>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ctr">
                        <a:spcBef>
                          <a:spcPts val="0"/>
                        </a:spcBef>
                        <a:spcAft>
                          <a:spcPts val="0"/>
                        </a:spcAft>
                        <a:buNone/>
                      </a:pPr>
                      <a:r>
                        <a:rPr b="1" lang="pt-PT">
                          <a:solidFill>
                            <a:schemeClr val="dk2"/>
                          </a:solidFill>
                          <a:latin typeface="Times New Roman"/>
                          <a:ea typeface="Times New Roman"/>
                          <a:cs typeface="Times New Roman"/>
                          <a:sym typeface="Times New Roman"/>
                        </a:rPr>
                        <a:t>…</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499850">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solidFill>
                      <a:srgbClr val="CFE2F3"/>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solidFill>
                      <a:srgbClr val="CFE2F3"/>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91425" marB="91425" marR="91425" marL="91425">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dk1"/>
                    </a:solidFill>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pt-PT">
                          <a:solidFill>
                            <a:srgbClr val="FF0000"/>
                          </a:solidFill>
                          <a:latin typeface="Times New Roman"/>
                          <a:ea typeface="Times New Roman"/>
                          <a:cs typeface="Times New Roman"/>
                          <a:sym typeface="Times New Roman"/>
                        </a:rPr>
                        <a:t>76,57</a:t>
                      </a:r>
                      <a:endParaRPr>
                        <a:solidFill>
                          <a:srgbClr val="FF0000"/>
                        </a:solidFill>
                        <a:latin typeface="Times New Roman"/>
                        <a:ea typeface="Times New Roman"/>
                        <a:cs typeface="Times New Roman"/>
                        <a:sym typeface="Times New Roman"/>
                      </a:endParaRPr>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a:t>
                      </a:r>
                      <a:endParaRPr>
                        <a:solidFill>
                          <a:srgbClr val="FF0000"/>
                        </a:solidFill>
                        <a:latin typeface="Times New Roman"/>
                        <a:ea typeface="Times New Roman"/>
                        <a:cs typeface="Times New Roman"/>
                        <a:sym typeface="Times New Roman"/>
                      </a:endParaRPr>
                    </a:p>
                  </a:txBody>
                  <a:tcPr marT="91425" marB="91425" marR="91425" marL="91425">
                    <a:lnL cap="flat" cmpd="sng" w="19050">
                      <a:solidFill>
                        <a:srgbClr val="FF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669" name="Google Shape;669;p70"/>
          <p:cNvCxnSpPr/>
          <p:nvPr/>
        </p:nvCxnSpPr>
        <p:spPr>
          <a:xfrm>
            <a:off x="5026875" y="1904525"/>
            <a:ext cx="324000" cy="336900"/>
          </a:xfrm>
          <a:prstGeom prst="straightConnector1">
            <a:avLst/>
          </a:prstGeom>
          <a:noFill/>
          <a:ln cap="flat" cmpd="sng" w="9525">
            <a:solidFill>
              <a:schemeClr val="dk2"/>
            </a:solidFill>
            <a:prstDash val="solid"/>
            <a:round/>
            <a:headEnd len="med" w="med" type="none"/>
            <a:tailEnd len="med" w="med" type="triangle"/>
          </a:ln>
        </p:spPr>
      </p:cxnSp>
      <p:cxnSp>
        <p:nvCxnSpPr>
          <p:cNvPr id="670" name="Google Shape;670;p70"/>
          <p:cNvCxnSpPr/>
          <p:nvPr/>
        </p:nvCxnSpPr>
        <p:spPr>
          <a:xfrm>
            <a:off x="5026875" y="1703850"/>
            <a:ext cx="932700" cy="867900"/>
          </a:xfrm>
          <a:prstGeom prst="straightConnector1">
            <a:avLst/>
          </a:prstGeom>
          <a:noFill/>
          <a:ln cap="flat" cmpd="sng" w="9525">
            <a:solidFill>
              <a:schemeClr val="dk2"/>
            </a:solidFill>
            <a:prstDash val="solid"/>
            <a:round/>
            <a:headEnd len="med" w="med" type="none"/>
            <a:tailEnd len="med" w="med" type="triangle"/>
          </a:ln>
        </p:spPr>
      </p:cxnSp>
      <p:sp>
        <p:nvSpPr>
          <p:cNvPr id="671" name="Google Shape;671;p70"/>
          <p:cNvSpPr/>
          <p:nvPr/>
        </p:nvSpPr>
        <p:spPr>
          <a:xfrm>
            <a:off x="4741925" y="1638650"/>
            <a:ext cx="362700" cy="27573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Playfair Display"/>
              <a:ea typeface="Playfair Display"/>
              <a:cs typeface="Playfair Display"/>
              <a:sym typeface="Playfair Display"/>
            </a:endParaRPr>
          </a:p>
        </p:txBody>
      </p:sp>
      <p:cxnSp>
        <p:nvCxnSpPr>
          <p:cNvPr id="672" name="Google Shape;672;p70"/>
          <p:cNvCxnSpPr>
            <a:stCxn id="671" idx="3"/>
          </p:cNvCxnSpPr>
          <p:nvPr/>
        </p:nvCxnSpPr>
        <p:spPr>
          <a:xfrm>
            <a:off x="5104625" y="3017300"/>
            <a:ext cx="1865700" cy="1439400"/>
          </a:xfrm>
          <a:prstGeom prst="straightConnector1">
            <a:avLst/>
          </a:prstGeom>
          <a:noFill/>
          <a:ln cap="flat" cmpd="sng" w="9525">
            <a:solidFill>
              <a:srgbClr val="FF0000"/>
            </a:solidFill>
            <a:prstDash val="solid"/>
            <a:round/>
            <a:headEnd len="med" w="med" type="none"/>
            <a:tailEnd len="med" w="med" type="triangle"/>
          </a:ln>
        </p:spPr>
      </p:cxnSp>
      <p:sp>
        <p:nvSpPr>
          <p:cNvPr id="673" name="Google Shape;673;p70"/>
          <p:cNvSpPr/>
          <p:nvPr/>
        </p:nvSpPr>
        <p:spPr>
          <a:xfrm>
            <a:off x="2516350" y="2676925"/>
            <a:ext cx="654600" cy="19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74" name="Google Shape;674;p7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675" name="Google Shape;675;p70"/>
          <p:cNvSpPr txBox="1"/>
          <p:nvPr/>
        </p:nvSpPr>
        <p:spPr>
          <a:xfrm>
            <a:off x="6970325" y="3855800"/>
            <a:ext cx="19275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solidFill>
                  <a:schemeClr val="dk2"/>
                </a:solidFill>
                <a:latin typeface="Playfair Display"/>
                <a:ea typeface="Playfair Display"/>
                <a:cs typeface="Playfair Display"/>
                <a:sym typeface="Playfair Display"/>
              </a:rPr>
              <a:t>Aggregated mean from previous week</a:t>
            </a:r>
            <a:r>
              <a:rPr lang="pt-PT">
                <a:solidFill>
                  <a:schemeClr val="dk2"/>
                </a:solidFill>
                <a:latin typeface="Playfair Display"/>
                <a:ea typeface="Playfair Display"/>
                <a:cs typeface="Playfair Display"/>
                <a:sym typeface="Playfair Display"/>
              </a:rPr>
              <a:t> </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From Time Series to Regression</a:t>
            </a:r>
            <a:r>
              <a:rPr lang="pt-PT">
                <a:latin typeface="Times New Roman"/>
                <a:ea typeface="Times New Roman"/>
                <a:cs typeface="Times New Roman"/>
                <a:sym typeface="Times New Roman"/>
              </a:rPr>
              <a:t> - Exogenous Variables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graphicFrame>
        <p:nvGraphicFramePr>
          <p:cNvPr id="681" name="Google Shape;681;p71"/>
          <p:cNvGraphicFramePr/>
          <p:nvPr/>
        </p:nvGraphicFramePr>
        <p:xfrm>
          <a:off x="382475" y="1182575"/>
          <a:ext cx="3000000" cy="3000000"/>
        </p:xfrm>
        <a:graphic>
          <a:graphicData uri="http://schemas.openxmlformats.org/drawingml/2006/table">
            <a:tbl>
              <a:tblPr>
                <a:noFill/>
                <a:tableStyleId>{883CCB77-1472-4A38-BD16-B69225CAC834}</a:tableStyleId>
              </a:tblPr>
              <a:tblGrid>
                <a:gridCol w="1184450"/>
                <a:gridCol w="682950"/>
              </a:tblGrid>
              <a:tr h="381000">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T="91425" marB="91425" marR="91425" marL="91425">
                    <a:solidFill>
                      <a:schemeClr val="lt2"/>
                    </a:solidFill>
                  </a:tcPr>
                </a:tc>
              </a:tr>
              <a:tr h="499850">
                <a:tc>
                  <a:txBody>
                    <a:bodyPr/>
                    <a:lstStyle/>
                    <a:p>
                      <a:pPr indent="0" lvl="0" marL="0" rtl="0" algn="l">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T="91425" marB="91425" marR="91425" marL="91425"/>
                </a:tc>
              </a:tr>
            </a:tbl>
          </a:graphicData>
        </a:graphic>
      </p:graphicFrame>
      <p:graphicFrame>
        <p:nvGraphicFramePr>
          <p:cNvPr id="682" name="Google Shape;682;p71"/>
          <p:cNvGraphicFramePr/>
          <p:nvPr/>
        </p:nvGraphicFramePr>
        <p:xfrm>
          <a:off x="3437413" y="1182575"/>
          <a:ext cx="3000000" cy="3000000"/>
        </p:xfrm>
        <a:graphic>
          <a:graphicData uri="http://schemas.openxmlformats.org/drawingml/2006/table">
            <a:tbl>
              <a:tblPr>
                <a:noFill/>
                <a:tableStyleId>{883CCB77-1472-4A38-BD16-B69225CAC834}</a:tableStyleId>
              </a:tblPr>
              <a:tblGrid>
                <a:gridCol w="862500"/>
                <a:gridCol w="702750"/>
                <a:gridCol w="993475"/>
                <a:gridCol w="1040575"/>
                <a:gridCol w="965875"/>
                <a:gridCol w="512425"/>
              </a:tblGrid>
              <a:tr h="381000">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holiday</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covid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latin typeface="Times New Roman"/>
                          <a:ea typeface="Times New Roman"/>
                          <a:cs typeface="Times New Roman"/>
                          <a:sym typeface="Times New Roman"/>
                        </a:rPr>
                        <a:t>gdp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consumer_rate</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pt-PT">
                          <a:solidFill>
                            <a:schemeClr val="dk2"/>
                          </a:solidFill>
                          <a:latin typeface="Times New Roman"/>
                          <a:ea typeface="Times New Roman"/>
                          <a:cs typeface="Times New Roman"/>
                          <a:sym typeface="Times New Roman"/>
                        </a:rPr>
                        <a:t>inflation_rate</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pt-PT">
                          <a:solidFill>
                            <a:schemeClr val="dk2"/>
                          </a:solidFill>
                          <a:latin typeface="Times New Roman"/>
                          <a:ea typeface="Times New Roman"/>
                          <a:cs typeface="Times New Roman"/>
                          <a:sym typeface="Times New Roman"/>
                        </a:rPr>
                        <a:t>…</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49985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83" name="Google Shape;683;p71"/>
          <p:cNvSpPr/>
          <p:nvPr/>
        </p:nvSpPr>
        <p:spPr>
          <a:xfrm>
            <a:off x="2655850" y="2803550"/>
            <a:ext cx="375600" cy="4275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684" name="Google Shape;684;p7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8" name="Shape 688"/>
        <p:cNvGrpSpPr/>
        <p:nvPr/>
      </p:nvGrpSpPr>
      <p:grpSpPr>
        <a:xfrm>
          <a:off x="0" y="0"/>
          <a:ext cx="0" cy="0"/>
          <a:chOff x="0" y="0"/>
          <a:chExt cx="0" cy="0"/>
        </a:xfrm>
      </p:grpSpPr>
      <p:pic>
        <p:nvPicPr>
          <p:cNvPr id="689" name="Google Shape;689;p72"/>
          <p:cNvPicPr preferRelativeResize="0"/>
          <p:nvPr/>
        </p:nvPicPr>
        <p:blipFill rotWithShape="1">
          <a:blip r:embed="rId3">
            <a:alphaModFix/>
          </a:blip>
          <a:srcRect b="0" l="0" r="0" t="4297"/>
          <a:stretch/>
        </p:blipFill>
        <p:spPr>
          <a:xfrm>
            <a:off x="3210000" y="535700"/>
            <a:ext cx="5716624" cy="4533102"/>
          </a:xfrm>
          <a:prstGeom prst="rect">
            <a:avLst/>
          </a:prstGeom>
          <a:noFill/>
          <a:ln>
            <a:noFill/>
          </a:ln>
        </p:spPr>
      </p:pic>
      <p:pic>
        <p:nvPicPr>
          <p:cNvPr id="690" name="Google Shape;690;p72"/>
          <p:cNvPicPr preferRelativeResize="0"/>
          <p:nvPr/>
        </p:nvPicPr>
        <p:blipFill>
          <a:blip r:embed="rId4">
            <a:alphaModFix/>
          </a:blip>
          <a:stretch>
            <a:fillRect/>
          </a:stretch>
        </p:blipFill>
        <p:spPr>
          <a:xfrm>
            <a:off x="138375" y="1373226"/>
            <a:ext cx="3071625" cy="3065350"/>
          </a:xfrm>
          <a:prstGeom prst="rect">
            <a:avLst/>
          </a:prstGeom>
          <a:noFill/>
          <a:ln>
            <a:noFill/>
          </a:ln>
        </p:spPr>
      </p:pic>
      <p:sp>
        <p:nvSpPr>
          <p:cNvPr id="691" name="Google Shape;691;p7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692" name="Google Shape;692;p72"/>
          <p:cNvSpPr txBox="1"/>
          <p:nvPr/>
        </p:nvSpPr>
        <p:spPr>
          <a:xfrm>
            <a:off x="5190725" y="168425"/>
            <a:ext cx="32520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The target </a:t>
            </a:r>
            <a:r>
              <a:rPr lang="pt-PT" sz="1100">
                <a:solidFill>
                  <a:schemeClr val="dk2"/>
                </a:solidFill>
                <a:latin typeface="Playfair Display"/>
                <a:ea typeface="Playfair Display"/>
                <a:cs typeface="Playfair Display"/>
                <a:sym typeface="Playfair Display"/>
              </a:rPr>
              <a:t>variable</a:t>
            </a:r>
            <a:r>
              <a:rPr lang="pt-PT" sz="1100">
                <a:solidFill>
                  <a:schemeClr val="dk2"/>
                </a:solidFill>
                <a:latin typeface="Playfair Display"/>
                <a:ea typeface="Playfair Display"/>
                <a:cs typeface="Playfair Display"/>
                <a:sym typeface="Playfair Display"/>
              </a:rPr>
              <a:t> (checkins) is the first column in the heatmap. We can see good positive and negative correlations among other features and the related target. The </a:t>
            </a:r>
            <a:r>
              <a:rPr lang="pt-PT" sz="1100">
                <a:solidFill>
                  <a:schemeClr val="dk2"/>
                </a:solidFill>
                <a:latin typeface="Playfair Display"/>
                <a:ea typeface="Playfair Display"/>
                <a:cs typeface="Playfair Display"/>
                <a:sym typeface="Playfair Display"/>
              </a:rPr>
              <a:t>variable</a:t>
            </a:r>
            <a:r>
              <a:rPr lang="pt-PT" sz="1100">
                <a:solidFill>
                  <a:schemeClr val="dk2"/>
                </a:solidFill>
                <a:latin typeface="Playfair Display"/>
                <a:ea typeface="Playfair Display"/>
                <a:cs typeface="Playfair Display"/>
                <a:sym typeface="Playfair Display"/>
              </a:rPr>
              <a:t> “lag_1_week” has 0.9 correlation, and because of that is a good estimator, and a linear regression model should </a:t>
            </a:r>
            <a:r>
              <a:rPr lang="pt-PT" sz="1100">
                <a:solidFill>
                  <a:schemeClr val="dk2"/>
                </a:solidFill>
                <a:latin typeface="Playfair Display"/>
                <a:ea typeface="Playfair Display"/>
                <a:cs typeface="Playfair Display"/>
                <a:sym typeface="Playfair Display"/>
              </a:rPr>
              <a:t>perform</a:t>
            </a:r>
            <a:r>
              <a:rPr lang="pt-PT" sz="1100">
                <a:solidFill>
                  <a:schemeClr val="dk2"/>
                </a:solidFill>
                <a:latin typeface="Playfair Display"/>
                <a:ea typeface="Playfair Display"/>
                <a:cs typeface="Playfair Display"/>
                <a:sym typeface="Playfair Display"/>
              </a:rPr>
              <a:t> well using it. </a:t>
            </a:r>
            <a:endParaRPr sz="1100">
              <a:solidFill>
                <a:schemeClr val="dk2"/>
              </a:solidFill>
              <a:latin typeface="Playfair Display"/>
              <a:ea typeface="Playfair Display"/>
              <a:cs typeface="Playfair Display"/>
              <a:sym typeface="Playfair Display"/>
            </a:endParaRPr>
          </a:p>
        </p:txBody>
      </p:sp>
      <p:sp>
        <p:nvSpPr>
          <p:cNvPr id="693" name="Google Shape;693;p72"/>
          <p:cNvSpPr txBox="1"/>
          <p:nvPr>
            <p:ph type="title"/>
          </p:nvPr>
        </p:nvSpPr>
        <p:spPr>
          <a:xfrm>
            <a:off x="183375" y="338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Correlation Analysis</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21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45833"/>
              <a:buFont typeface="Arial"/>
              <a:buNone/>
            </a:pPr>
            <a:r>
              <a:rPr b="1" lang="pt-PT" sz="2400">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Reviews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p:txBody>
      </p:sp>
      <p:sp>
        <p:nvSpPr>
          <p:cNvPr id="118" name="Google Shape;118;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19" name="Google Shape;119;p19"/>
          <p:cNvPicPr preferRelativeResize="0"/>
          <p:nvPr/>
        </p:nvPicPr>
        <p:blipFill>
          <a:blip r:embed="rId3">
            <a:alphaModFix/>
          </a:blip>
          <a:stretch>
            <a:fillRect/>
          </a:stretch>
        </p:blipFill>
        <p:spPr>
          <a:xfrm>
            <a:off x="699888" y="2902750"/>
            <a:ext cx="3253000" cy="2125151"/>
          </a:xfrm>
          <a:prstGeom prst="rect">
            <a:avLst/>
          </a:prstGeom>
          <a:noFill/>
          <a:ln>
            <a:noFill/>
          </a:ln>
        </p:spPr>
      </p:pic>
      <p:pic>
        <p:nvPicPr>
          <p:cNvPr id="120" name="Google Shape;120;p19"/>
          <p:cNvPicPr preferRelativeResize="0"/>
          <p:nvPr/>
        </p:nvPicPr>
        <p:blipFill>
          <a:blip r:embed="rId4">
            <a:alphaModFix/>
          </a:blip>
          <a:stretch>
            <a:fillRect/>
          </a:stretch>
        </p:blipFill>
        <p:spPr>
          <a:xfrm>
            <a:off x="4572000" y="941100"/>
            <a:ext cx="4391950" cy="3694401"/>
          </a:xfrm>
          <a:prstGeom prst="rect">
            <a:avLst/>
          </a:prstGeom>
          <a:noFill/>
          <a:ln>
            <a:noFill/>
          </a:ln>
        </p:spPr>
      </p:pic>
      <p:pic>
        <p:nvPicPr>
          <p:cNvPr id="121" name="Google Shape;121;p19"/>
          <p:cNvPicPr preferRelativeResize="0"/>
          <p:nvPr/>
        </p:nvPicPr>
        <p:blipFill>
          <a:blip r:embed="rId5">
            <a:alphaModFix/>
          </a:blip>
          <a:stretch>
            <a:fillRect/>
          </a:stretch>
        </p:blipFill>
        <p:spPr>
          <a:xfrm>
            <a:off x="472375" y="784350"/>
            <a:ext cx="3708023" cy="20525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pic>
        <p:nvPicPr>
          <p:cNvPr id="698" name="Google Shape;698;p73"/>
          <p:cNvPicPr preferRelativeResize="0"/>
          <p:nvPr/>
        </p:nvPicPr>
        <p:blipFill rotWithShape="1">
          <a:blip r:embed="rId3">
            <a:alphaModFix/>
          </a:blip>
          <a:srcRect b="0" l="0" r="0" t="4297"/>
          <a:stretch/>
        </p:blipFill>
        <p:spPr>
          <a:xfrm>
            <a:off x="3210000" y="535700"/>
            <a:ext cx="5716624" cy="4533102"/>
          </a:xfrm>
          <a:prstGeom prst="rect">
            <a:avLst/>
          </a:prstGeom>
          <a:noFill/>
          <a:ln>
            <a:noFill/>
          </a:ln>
        </p:spPr>
      </p:pic>
      <p:pic>
        <p:nvPicPr>
          <p:cNvPr id="699" name="Google Shape;699;p73"/>
          <p:cNvPicPr preferRelativeResize="0"/>
          <p:nvPr/>
        </p:nvPicPr>
        <p:blipFill>
          <a:blip r:embed="rId4">
            <a:alphaModFix/>
          </a:blip>
          <a:stretch>
            <a:fillRect/>
          </a:stretch>
        </p:blipFill>
        <p:spPr>
          <a:xfrm>
            <a:off x="138375" y="1373226"/>
            <a:ext cx="3071625" cy="3065350"/>
          </a:xfrm>
          <a:prstGeom prst="rect">
            <a:avLst/>
          </a:prstGeom>
          <a:noFill/>
          <a:ln>
            <a:noFill/>
          </a:ln>
        </p:spPr>
      </p:pic>
      <p:sp>
        <p:nvSpPr>
          <p:cNvPr id="700" name="Google Shape;700;p7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01" name="Google Shape;701;p73"/>
          <p:cNvSpPr txBox="1"/>
          <p:nvPr/>
        </p:nvSpPr>
        <p:spPr>
          <a:xfrm>
            <a:off x="5190725" y="397025"/>
            <a:ext cx="32520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We were also able to observe a </a:t>
            </a:r>
            <a:r>
              <a:rPr b="1" lang="pt-PT" sz="1100">
                <a:solidFill>
                  <a:schemeClr val="dk2"/>
                </a:solidFill>
                <a:latin typeface="Playfair Display"/>
                <a:ea typeface="Playfair Display"/>
                <a:cs typeface="Playfair Display"/>
                <a:sym typeface="Playfair Display"/>
              </a:rPr>
              <a:t>strong negative correlation with the ‘Year’ feature</a:t>
            </a:r>
            <a:r>
              <a:rPr lang="pt-PT" sz="1100">
                <a:solidFill>
                  <a:schemeClr val="dk2"/>
                </a:solidFill>
                <a:latin typeface="Playfair Display"/>
                <a:ea typeface="Playfair Display"/>
                <a:cs typeface="Playfair Display"/>
                <a:sym typeface="Playfair Display"/>
              </a:rPr>
              <a:t> due to the strong annual seasonality found in the </a:t>
            </a:r>
            <a:r>
              <a:rPr lang="pt-PT" sz="1100">
                <a:solidFill>
                  <a:schemeClr val="dk2"/>
                </a:solidFill>
                <a:latin typeface="Playfair Display"/>
                <a:ea typeface="Playfair Display"/>
                <a:cs typeface="Playfair Display"/>
                <a:sym typeface="Playfair Display"/>
              </a:rPr>
              <a:t>time serie</a:t>
            </a:r>
            <a:r>
              <a:rPr lang="pt-PT" sz="1100">
                <a:solidFill>
                  <a:schemeClr val="dk2"/>
                </a:solidFill>
                <a:latin typeface="Playfair Display"/>
                <a:ea typeface="Playfair Display"/>
                <a:cs typeface="Playfair Display"/>
                <a:sym typeface="Playfair Display"/>
              </a:rPr>
              <a:t>. This allowed the model to predict annual values well.</a:t>
            </a:r>
            <a:endParaRPr sz="1100">
              <a:solidFill>
                <a:schemeClr val="dk2"/>
              </a:solidFill>
              <a:latin typeface="Playfair Display"/>
              <a:ea typeface="Playfair Display"/>
              <a:cs typeface="Playfair Display"/>
              <a:sym typeface="Playfair Display"/>
            </a:endParaRPr>
          </a:p>
        </p:txBody>
      </p:sp>
      <p:sp>
        <p:nvSpPr>
          <p:cNvPr id="702" name="Google Shape;702;p73"/>
          <p:cNvSpPr txBox="1"/>
          <p:nvPr>
            <p:ph type="title"/>
          </p:nvPr>
        </p:nvSpPr>
        <p:spPr>
          <a:xfrm>
            <a:off x="183375" y="338100"/>
            <a:ext cx="35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Correlation Analysis</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 name="Shape 706"/>
        <p:cNvGrpSpPr/>
        <p:nvPr/>
      </p:nvGrpSpPr>
      <p:grpSpPr>
        <a:xfrm>
          <a:off x="0" y="0"/>
          <a:ext cx="0" cy="0"/>
          <a:chOff x="0" y="0"/>
          <a:chExt cx="0" cy="0"/>
        </a:xfrm>
      </p:grpSpPr>
      <p:sp>
        <p:nvSpPr>
          <p:cNvPr id="707" name="Google Shape;70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Critical Feature</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08" name="Google Shape;708;p74"/>
          <p:cNvPicPr preferRelativeResize="0"/>
          <p:nvPr/>
        </p:nvPicPr>
        <p:blipFill>
          <a:blip r:embed="rId3">
            <a:alphaModFix/>
          </a:blip>
          <a:stretch>
            <a:fillRect/>
          </a:stretch>
        </p:blipFill>
        <p:spPr>
          <a:xfrm>
            <a:off x="311700" y="1489925"/>
            <a:ext cx="6151199" cy="3242051"/>
          </a:xfrm>
          <a:prstGeom prst="rect">
            <a:avLst/>
          </a:prstGeom>
          <a:noFill/>
          <a:ln>
            <a:noFill/>
          </a:ln>
        </p:spPr>
      </p:pic>
      <p:pic>
        <p:nvPicPr>
          <p:cNvPr id="709" name="Google Shape;709;p74"/>
          <p:cNvPicPr preferRelativeResize="0"/>
          <p:nvPr/>
        </p:nvPicPr>
        <p:blipFill rotWithShape="1">
          <a:blip r:embed="rId4">
            <a:alphaModFix/>
          </a:blip>
          <a:srcRect b="0" l="0" r="0" t="0"/>
          <a:stretch/>
        </p:blipFill>
        <p:spPr>
          <a:xfrm>
            <a:off x="4386975" y="2345025"/>
            <a:ext cx="4698600" cy="2598050"/>
          </a:xfrm>
          <a:prstGeom prst="rect">
            <a:avLst/>
          </a:prstGeom>
          <a:noFill/>
          <a:ln>
            <a:noFill/>
          </a:ln>
        </p:spPr>
      </p:pic>
      <p:cxnSp>
        <p:nvCxnSpPr>
          <p:cNvPr id="710" name="Google Shape;710;p74"/>
          <p:cNvCxnSpPr/>
          <p:nvPr/>
        </p:nvCxnSpPr>
        <p:spPr>
          <a:xfrm flipH="1" rot="10800000">
            <a:off x="8317700" y="3057675"/>
            <a:ext cx="427500" cy="1269600"/>
          </a:xfrm>
          <a:prstGeom prst="straightConnector1">
            <a:avLst/>
          </a:prstGeom>
          <a:noFill/>
          <a:ln cap="flat" cmpd="sng" w="28575">
            <a:solidFill>
              <a:srgbClr val="FF0000"/>
            </a:solidFill>
            <a:prstDash val="solid"/>
            <a:round/>
            <a:headEnd len="med" w="med" type="triangle"/>
            <a:tailEnd len="med" w="med" type="none"/>
          </a:ln>
        </p:spPr>
      </p:cxnSp>
      <p:sp>
        <p:nvSpPr>
          <p:cNvPr id="711" name="Google Shape;711;p74"/>
          <p:cNvSpPr txBox="1"/>
          <p:nvPr/>
        </p:nvSpPr>
        <p:spPr>
          <a:xfrm>
            <a:off x="8139675" y="2694825"/>
            <a:ext cx="9459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500">
                <a:solidFill>
                  <a:schemeClr val="dk2"/>
                </a:solidFill>
                <a:latin typeface="Playfair Display"/>
                <a:ea typeface="Playfair Display"/>
                <a:cs typeface="Playfair Display"/>
                <a:sym typeface="Playfair Display"/>
              </a:rPr>
              <a:t>unit root</a:t>
            </a:r>
            <a:endParaRPr sz="1500">
              <a:solidFill>
                <a:schemeClr val="dk2"/>
              </a:solidFill>
              <a:latin typeface="Playfair Display"/>
              <a:ea typeface="Playfair Display"/>
              <a:cs typeface="Playfair Display"/>
              <a:sym typeface="Playfair Display"/>
            </a:endParaRPr>
          </a:p>
        </p:txBody>
      </p:sp>
      <p:sp>
        <p:nvSpPr>
          <p:cNvPr id="712" name="Google Shape;712;p7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13" name="Google Shape;713;p74"/>
          <p:cNvSpPr txBox="1"/>
          <p:nvPr/>
        </p:nvSpPr>
        <p:spPr>
          <a:xfrm>
            <a:off x="5110275" y="332250"/>
            <a:ext cx="38682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Due to the horizon belongs to the covid period, creating this binary feature was crucial to identity the drastic unit root below, due to lockdown policies. We can see in the histogram that the distribution during the covid period was concentrated close to zero.</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sp>
        <p:nvSpPr>
          <p:cNvPr id="718" name="Google Shape;718;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Dimensionality Reduction</a:t>
            </a:r>
            <a:r>
              <a:rPr lang="pt-PT">
                <a:latin typeface="Times New Roman"/>
                <a:ea typeface="Times New Roman"/>
                <a:cs typeface="Times New Roman"/>
                <a:sym typeface="Times New Roman"/>
              </a:rPr>
              <a:t> - RFE</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719" name="Google Shape;719;p75"/>
          <p:cNvSpPr/>
          <p:nvPr/>
        </p:nvSpPr>
        <p:spPr>
          <a:xfrm>
            <a:off x="855075" y="1137263"/>
            <a:ext cx="3588900" cy="634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a:latin typeface="Times New Roman"/>
                <a:ea typeface="Times New Roman"/>
                <a:cs typeface="Times New Roman"/>
                <a:sym typeface="Times New Roman"/>
              </a:rPr>
              <a:t>Train a ML Model</a:t>
            </a:r>
            <a:endParaRPr>
              <a:latin typeface="Times New Roman"/>
              <a:ea typeface="Times New Roman"/>
              <a:cs typeface="Times New Roman"/>
              <a:sym typeface="Times New Roman"/>
            </a:endParaRPr>
          </a:p>
        </p:txBody>
      </p:sp>
      <p:sp>
        <p:nvSpPr>
          <p:cNvPr id="720" name="Google Shape;720;p75"/>
          <p:cNvSpPr/>
          <p:nvPr/>
        </p:nvSpPr>
        <p:spPr>
          <a:xfrm>
            <a:off x="855075" y="2072975"/>
            <a:ext cx="3588900" cy="634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a:latin typeface="Times New Roman"/>
                <a:ea typeface="Times New Roman"/>
                <a:cs typeface="Times New Roman"/>
                <a:sym typeface="Times New Roman"/>
              </a:rPr>
              <a:t>Get Feature Importance</a:t>
            </a:r>
            <a:endParaRPr>
              <a:latin typeface="Times New Roman"/>
              <a:ea typeface="Times New Roman"/>
              <a:cs typeface="Times New Roman"/>
              <a:sym typeface="Times New Roman"/>
            </a:endParaRPr>
          </a:p>
        </p:txBody>
      </p:sp>
      <p:sp>
        <p:nvSpPr>
          <p:cNvPr id="721" name="Google Shape;721;p75"/>
          <p:cNvSpPr/>
          <p:nvPr/>
        </p:nvSpPr>
        <p:spPr>
          <a:xfrm>
            <a:off x="855075" y="3025550"/>
            <a:ext cx="3588900" cy="634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PT">
                <a:latin typeface="Times New Roman"/>
                <a:ea typeface="Times New Roman"/>
                <a:cs typeface="Times New Roman"/>
                <a:sym typeface="Times New Roman"/>
              </a:rPr>
              <a:t>Remove Least Import Features</a:t>
            </a:r>
            <a:endParaRPr>
              <a:latin typeface="Times New Roman"/>
              <a:ea typeface="Times New Roman"/>
              <a:cs typeface="Times New Roman"/>
              <a:sym typeface="Times New Roman"/>
            </a:endParaRPr>
          </a:p>
        </p:txBody>
      </p:sp>
      <p:sp>
        <p:nvSpPr>
          <p:cNvPr id="722" name="Google Shape;722;p75"/>
          <p:cNvSpPr/>
          <p:nvPr/>
        </p:nvSpPr>
        <p:spPr>
          <a:xfrm>
            <a:off x="855075" y="3978125"/>
            <a:ext cx="3588900" cy="634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pt-PT">
                <a:solidFill>
                  <a:schemeClr val="dk2"/>
                </a:solidFill>
                <a:latin typeface="Times New Roman"/>
                <a:ea typeface="Times New Roman"/>
                <a:cs typeface="Times New Roman"/>
                <a:sym typeface="Times New Roman"/>
              </a:rPr>
              <a:t>Ret</a:t>
            </a:r>
            <a:r>
              <a:rPr lang="pt-PT">
                <a:solidFill>
                  <a:schemeClr val="dk2"/>
                </a:solidFill>
                <a:latin typeface="Times New Roman"/>
                <a:ea typeface="Times New Roman"/>
                <a:cs typeface="Times New Roman"/>
                <a:sym typeface="Times New Roman"/>
              </a:rPr>
              <a:t>rain a ML Model with Remaining Features</a:t>
            </a:r>
            <a:endParaRPr>
              <a:solidFill>
                <a:schemeClr val="dk2"/>
              </a:solidFill>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723" name="Google Shape;723;p75"/>
          <p:cNvCxnSpPr>
            <a:stCxn id="719" idx="3"/>
            <a:endCxn id="720" idx="3"/>
          </p:cNvCxnSpPr>
          <p:nvPr/>
        </p:nvCxnSpPr>
        <p:spPr>
          <a:xfrm>
            <a:off x="4443975" y="1454663"/>
            <a:ext cx="600" cy="9357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724" name="Google Shape;724;p75"/>
          <p:cNvCxnSpPr>
            <a:stCxn id="720" idx="1"/>
            <a:endCxn id="721" idx="1"/>
          </p:cNvCxnSpPr>
          <p:nvPr/>
        </p:nvCxnSpPr>
        <p:spPr>
          <a:xfrm>
            <a:off x="855075" y="2390375"/>
            <a:ext cx="600" cy="9525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725" name="Google Shape;725;p75"/>
          <p:cNvCxnSpPr>
            <a:stCxn id="721" idx="3"/>
            <a:endCxn id="722" idx="3"/>
          </p:cNvCxnSpPr>
          <p:nvPr/>
        </p:nvCxnSpPr>
        <p:spPr>
          <a:xfrm>
            <a:off x="4443975" y="3342950"/>
            <a:ext cx="600" cy="9525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726" name="Google Shape;726;p75"/>
          <p:cNvCxnSpPr>
            <a:stCxn id="722" idx="2"/>
            <a:endCxn id="720" idx="0"/>
          </p:cNvCxnSpPr>
          <p:nvPr/>
        </p:nvCxnSpPr>
        <p:spPr>
          <a:xfrm rot="-5400000">
            <a:off x="1379925" y="3342725"/>
            <a:ext cx="2539800" cy="600"/>
          </a:xfrm>
          <a:prstGeom prst="bentConnector5">
            <a:avLst>
              <a:gd fmla="val -9376" name="adj1"/>
              <a:gd fmla="val -370333333" name="adj2"/>
              <a:gd fmla="val 109382" name="adj3"/>
            </a:avLst>
          </a:prstGeom>
          <a:noFill/>
          <a:ln cap="flat" cmpd="sng" w="9525">
            <a:solidFill>
              <a:schemeClr val="dk2"/>
            </a:solidFill>
            <a:prstDash val="solid"/>
            <a:round/>
            <a:headEnd len="med" w="med" type="none"/>
            <a:tailEnd len="med" w="med" type="stealth"/>
          </a:ln>
        </p:spPr>
      </p:cxnSp>
      <p:sp>
        <p:nvSpPr>
          <p:cNvPr id="727" name="Google Shape;727;p75"/>
          <p:cNvSpPr txBox="1"/>
          <p:nvPr/>
        </p:nvSpPr>
        <p:spPr>
          <a:xfrm>
            <a:off x="5506275" y="1137275"/>
            <a:ext cx="3161100" cy="38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800">
                <a:solidFill>
                  <a:schemeClr val="dk2"/>
                </a:solidFill>
                <a:latin typeface="Times New Roman"/>
                <a:ea typeface="Times New Roman"/>
                <a:cs typeface="Times New Roman"/>
                <a:sym typeface="Times New Roman"/>
              </a:rPr>
              <a:t>Top 8 Variables</a:t>
            </a:r>
            <a:endParaRPr b="1"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30200" lvl="0" marL="457200" rtl="0" algn="l">
              <a:spcBef>
                <a:spcPts val="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lag_1_week</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checkins_7window_mean</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lag_1_year</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checkins_30window_slope</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checkins_cumsum,</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economy_gdp</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is_covid_period</a:t>
            </a:r>
            <a:endParaRPr sz="1600">
              <a:solidFill>
                <a:schemeClr val="dk2"/>
              </a:solidFill>
              <a:latin typeface="Times New Roman"/>
              <a:ea typeface="Times New Roman"/>
              <a:cs typeface="Times New Roman"/>
              <a:sym typeface="Times New Roman"/>
            </a:endParaRPr>
          </a:p>
          <a:p>
            <a:pPr indent="-330200" lvl="0" marL="457200" rtl="0" algn="l">
              <a:spcBef>
                <a:spcPts val="1000"/>
              </a:spcBef>
              <a:spcAft>
                <a:spcPts val="100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year</a:t>
            </a:r>
            <a:endParaRPr sz="1600">
              <a:solidFill>
                <a:schemeClr val="dk2"/>
              </a:solidFill>
              <a:latin typeface="Times New Roman"/>
              <a:ea typeface="Times New Roman"/>
              <a:cs typeface="Times New Roman"/>
              <a:sym typeface="Times New Roman"/>
            </a:endParaRPr>
          </a:p>
        </p:txBody>
      </p:sp>
      <p:sp>
        <p:nvSpPr>
          <p:cNvPr id="728" name="Google Shape;728;p7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29" name="Google Shape;729;p75"/>
          <p:cNvSpPr txBox="1"/>
          <p:nvPr/>
        </p:nvSpPr>
        <p:spPr>
          <a:xfrm>
            <a:off x="5671200" y="194350"/>
            <a:ext cx="31611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In general, variables related to weeks, years, economy and covid were the most important ones to contribute on the predictions of the models.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3" name="Shape 733"/>
        <p:cNvGrpSpPr/>
        <p:nvPr/>
      </p:nvGrpSpPr>
      <p:grpSpPr>
        <a:xfrm>
          <a:off x="0" y="0"/>
          <a:ext cx="0" cy="0"/>
          <a:chOff x="0" y="0"/>
          <a:chExt cx="0" cy="0"/>
        </a:xfrm>
      </p:grpSpPr>
      <p:sp>
        <p:nvSpPr>
          <p:cNvPr id="734" name="Google Shape;73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Baseline Model</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35" name="Google Shape;735;p76"/>
          <p:cNvPicPr preferRelativeResize="0"/>
          <p:nvPr/>
        </p:nvPicPr>
        <p:blipFill>
          <a:blip r:embed="rId3">
            <a:alphaModFix/>
          </a:blip>
          <a:stretch>
            <a:fillRect/>
          </a:stretch>
        </p:blipFill>
        <p:spPr>
          <a:xfrm>
            <a:off x="357201" y="1017725"/>
            <a:ext cx="7166091" cy="3773350"/>
          </a:xfrm>
          <a:prstGeom prst="rect">
            <a:avLst/>
          </a:prstGeom>
          <a:noFill/>
          <a:ln>
            <a:noFill/>
          </a:ln>
        </p:spPr>
      </p:pic>
      <p:sp>
        <p:nvSpPr>
          <p:cNvPr id="736" name="Google Shape;736;p76"/>
          <p:cNvSpPr txBox="1"/>
          <p:nvPr/>
        </p:nvSpPr>
        <p:spPr>
          <a:xfrm>
            <a:off x="6160500" y="2073025"/>
            <a:ext cx="2671800" cy="400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PT" u="sng">
                <a:solidFill>
                  <a:schemeClr val="dk2"/>
                </a:solidFill>
                <a:latin typeface="Times New Roman"/>
                <a:ea typeface="Times New Roman"/>
                <a:cs typeface="Times New Roman"/>
                <a:sym typeface="Times New Roman"/>
              </a:rPr>
              <a:t>Naive</a:t>
            </a:r>
            <a:r>
              <a:rPr lang="pt-PT">
                <a:solidFill>
                  <a:schemeClr val="dk2"/>
                </a:solidFill>
                <a:latin typeface="Times New Roman"/>
                <a:ea typeface="Times New Roman"/>
                <a:cs typeface="Times New Roman"/>
                <a:sym typeface="Times New Roman"/>
              </a:rPr>
              <a:t>: Propagate the last value</a:t>
            </a:r>
            <a:endParaRPr sz="1000">
              <a:latin typeface="Times New Roman"/>
              <a:ea typeface="Times New Roman"/>
              <a:cs typeface="Times New Roman"/>
              <a:sym typeface="Times New Roman"/>
            </a:endParaRPr>
          </a:p>
        </p:txBody>
      </p:sp>
      <p:cxnSp>
        <p:nvCxnSpPr>
          <p:cNvPr id="737" name="Google Shape;737;p76"/>
          <p:cNvCxnSpPr/>
          <p:nvPr/>
        </p:nvCxnSpPr>
        <p:spPr>
          <a:xfrm flipH="1" rot="10800000">
            <a:off x="6944375" y="2571700"/>
            <a:ext cx="723600" cy="576600"/>
          </a:xfrm>
          <a:prstGeom prst="straightConnector1">
            <a:avLst/>
          </a:prstGeom>
          <a:noFill/>
          <a:ln cap="flat" cmpd="sng" w="28575">
            <a:solidFill>
              <a:srgbClr val="FF0000"/>
            </a:solidFill>
            <a:prstDash val="solid"/>
            <a:round/>
            <a:headEnd len="med" w="med" type="none"/>
            <a:tailEnd len="med" w="med" type="triangle"/>
          </a:ln>
        </p:spPr>
      </p:cxnSp>
      <p:sp>
        <p:nvSpPr>
          <p:cNvPr id="738" name="Google Shape;738;p7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39" name="Google Shape;739;p76"/>
          <p:cNvSpPr txBox="1"/>
          <p:nvPr/>
        </p:nvSpPr>
        <p:spPr>
          <a:xfrm>
            <a:off x="4330700" y="128975"/>
            <a:ext cx="4716000" cy="12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The baseline for our case was vastly fair to be the last value propagation, due to the huge fall observed during covid pandemic period. We could select the historial mean, however, it would not be a good baseline, since this time series has a level around 65 </a:t>
            </a:r>
            <a:r>
              <a:rPr lang="pt-PT" sz="1100">
                <a:solidFill>
                  <a:schemeClr val="dk2"/>
                </a:solidFill>
                <a:latin typeface="Playfair Display"/>
                <a:ea typeface="Playfair Display"/>
                <a:cs typeface="Playfair Display"/>
                <a:sym typeface="Playfair Display"/>
              </a:rPr>
              <a:t>check ins.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Holdout </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45" name="Google Shape;745;p77"/>
          <p:cNvPicPr preferRelativeResize="0"/>
          <p:nvPr/>
        </p:nvPicPr>
        <p:blipFill>
          <a:blip r:embed="rId3">
            <a:alphaModFix/>
          </a:blip>
          <a:stretch>
            <a:fillRect/>
          </a:stretch>
        </p:blipFill>
        <p:spPr>
          <a:xfrm>
            <a:off x="311700" y="1092375"/>
            <a:ext cx="7256573" cy="3820975"/>
          </a:xfrm>
          <a:prstGeom prst="rect">
            <a:avLst/>
          </a:prstGeom>
          <a:noFill/>
          <a:ln>
            <a:noFill/>
          </a:ln>
        </p:spPr>
      </p:pic>
      <p:sp>
        <p:nvSpPr>
          <p:cNvPr id="746" name="Google Shape;746;p7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sp>
        <p:nvSpPr>
          <p:cNvPr id="751" name="Google Shape;75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 </a:t>
            </a:r>
            <a:r>
              <a:rPr lang="pt-PT">
                <a:latin typeface="Times New Roman"/>
                <a:ea typeface="Times New Roman"/>
                <a:cs typeface="Times New Roman"/>
                <a:sym typeface="Times New Roman"/>
              </a:rPr>
              <a:t>- Holdout</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52" name="Google Shape;752;p78"/>
          <p:cNvPicPr preferRelativeResize="0"/>
          <p:nvPr/>
        </p:nvPicPr>
        <p:blipFill>
          <a:blip r:embed="rId3">
            <a:alphaModFix/>
          </a:blip>
          <a:stretch>
            <a:fillRect/>
          </a:stretch>
        </p:blipFill>
        <p:spPr>
          <a:xfrm>
            <a:off x="311700" y="1144225"/>
            <a:ext cx="7256573" cy="3820975"/>
          </a:xfrm>
          <a:prstGeom prst="rect">
            <a:avLst/>
          </a:prstGeom>
          <a:noFill/>
          <a:ln>
            <a:noFill/>
          </a:ln>
        </p:spPr>
      </p:pic>
      <p:sp>
        <p:nvSpPr>
          <p:cNvPr id="753" name="Google Shape;753;p7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7" name="Shape 757"/>
        <p:cNvGrpSpPr/>
        <p:nvPr/>
      </p:nvGrpSpPr>
      <p:grpSpPr>
        <a:xfrm>
          <a:off x="0" y="0"/>
          <a:ext cx="0" cy="0"/>
          <a:chOff x="0" y="0"/>
          <a:chExt cx="0" cy="0"/>
        </a:xfrm>
      </p:grpSpPr>
      <p:sp>
        <p:nvSpPr>
          <p:cNvPr id="758" name="Google Shape;75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Holdout</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59" name="Google Shape;759;p79"/>
          <p:cNvPicPr preferRelativeResize="0"/>
          <p:nvPr/>
        </p:nvPicPr>
        <p:blipFill>
          <a:blip r:embed="rId3">
            <a:alphaModFix/>
          </a:blip>
          <a:stretch>
            <a:fillRect/>
          </a:stretch>
        </p:blipFill>
        <p:spPr>
          <a:xfrm>
            <a:off x="311700" y="1170125"/>
            <a:ext cx="7256573" cy="3820975"/>
          </a:xfrm>
          <a:prstGeom prst="rect">
            <a:avLst/>
          </a:prstGeom>
          <a:noFill/>
          <a:ln>
            <a:noFill/>
          </a:ln>
        </p:spPr>
      </p:pic>
      <p:sp>
        <p:nvSpPr>
          <p:cNvPr id="760" name="Google Shape;760;p7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61" name="Google Shape;761;p79"/>
          <p:cNvSpPr txBox="1"/>
          <p:nvPr/>
        </p:nvSpPr>
        <p:spPr>
          <a:xfrm>
            <a:off x="4107025" y="310950"/>
            <a:ext cx="48324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Note that a simple linear regression performed as well as xgboost and random forest models, which are more robust ones. It occurs due to strong correlation seen with “lag_1_week” feature.</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Evaluation</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67" name="Google Shape;767;p80"/>
          <p:cNvPicPr preferRelativeResize="0"/>
          <p:nvPr/>
        </p:nvPicPr>
        <p:blipFill>
          <a:blip r:embed="rId3">
            <a:alphaModFix/>
          </a:blip>
          <a:stretch>
            <a:fillRect/>
          </a:stretch>
        </p:blipFill>
        <p:spPr>
          <a:xfrm>
            <a:off x="311700" y="1170125"/>
            <a:ext cx="8042184" cy="3820976"/>
          </a:xfrm>
          <a:prstGeom prst="rect">
            <a:avLst/>
          </a:prstGeom>
          <a:noFill/>
          <a:ln>
            <a:noFill/>
          </a:ln>
        </p:spPr>
      </p:pic>
      <p:sp>
        <p:nvSpPr>
          <p:cNvPr id="768" name="Google Shape;768;p8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69" name="Google Shape;769;p80"/>
          <p:cNvSpPr txBox="1"/>
          <p:nvPr/>
        </p:nvSpPr>
        <p:spPr>
          <a:xfrm>
            <a:off x="4132950" y="142500"/>
            <a:ext cx="4793700" cy="9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In general, all regression models outperformed the baseline model by around the half error. The best one in terms of RMSE was the XGBoost algorithm. The choice by RMSE in that case is because we have many spikes in our time series, so we would like to reduce the impact of outliers in our predictions.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Cross-validation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75" name="Google Shape;775;p81"/>
          <p:cNvPicPr preferRelativeResize="0"/>
          <p:nvPr/>
        </p:nvPicPr>
        <p:blipFill rotWithShape="1">
          <a:blip r:embed="rId3">
            <a:alphaModFix/>
          </a:blip>
          <a:srcRect b="0" l="0" r="0" t="0"/>
          <a:stretch/>
        </p:blipFill>
        <p:spPr>
          <a:xfrm>
            <a:off x="385625" y="1170125"/>
            <a:ext cx="6943725" cy="3790950"/>
          </a:xfrm>
          <a:prstGeom prst="rect">
            <a:avLst/>
          </a:prstGeom>
          <a:noFill/>
          <a:ln>
            <a:noFill/>
          </a:ln>
        </p:spPr>
      </p:pic>
      <p:sp>
        <p:nvSpPr>
          <p:cNvPr id="776" name="Google Shape;776;p8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77" name="Google Shape;777;p81"/>
          <p:cNvSpPr txBox="1"/>
          <p:nvPr/>
        </p:nvSpPr>
        <p:spPr>
          <a:xfrm>
            <a:off x="5286025" y="466425"/>
            <a:ext cx="35499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We also applied cross-validation as experience in our project, training a new model for each day of our </a:t>
            </a:r>
            <a:r>
              <a:rPr lang="pt-PT" sz="1100">
                <a:solidFill>
                  <a:schemeClr val="dk2"/>
                </a:solidFill>
                <a:latin typeface="Playfair Display"/>
                <a:ea typeface="Playfair Display"/>
                <a:cs typeface="Playfair Display"/>
                <a:sym typeface="Playfair Display"/>
              </a:rPr>
              <a:t>horizon</a:t>
            </a:r>
            <a:r>
              <a:rPr lang="pt-PT" sz="1100">
                <a:solidFill>
                  <a:schemeClr val="dk2"/>
                </a:solidFill>
                <a:latin typeface="Playfair Display"/>
                <a:ea typeface="Playfair Display"/>
                <a:cs typeface="Playfair Display"/>
                <a:sym typeface="Playfair Display"/>
              </a:rPr>
              <a:t>, and </a:t>
            </a:r>
            <a:r>
              <a:rPr lang="pt-PT" sz="1100">
                <a:solidFill>
                  <a:schemeClr val="dk2"/>
                </a:solidFill>
                <a:latin typeface="Playfair Display"/>
                <a:ea typeface="Playfair Display"/>
                <a:cs typeface="Playfair Display"/>
                <a:sym typeface="Playfair Display"/>
              </a:rPr>
              <a:t>increasing</a:t>
            </a:r>
            <a:r>
              <a:rPr lang="pt-PT" sz="1100">
                <a:solidFill>
                  <a:schemeClr val="dk2"/>
                </a:solidFill>
                <a:latin typeface="Playfair Display"/>
                <a:ea typeface="Playfair Display"/>
                <a:cs typeface="Playfair Display"/>
                <a:sym typeface="Playfair Display"/>
              </a:rPr>
              <a:t> by one unit our training set at each iteration.</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1" name="Shape 781"/>
        <p:cNvGrpSpPr/>
        <p:nvPr/>
      </p:nvGrpSpPr>
      <p:grpSpPr>
        <a:xfrm>
          <a:off x="0" y="0"/>
          <a:ext cx="0" cy="0"/>
          <a:chOff x="0" y="0"/>
          <a:chExt cx="0" cy="0"/>
        </a:xfrm>
      </p:grpSpPr>
      <p:sp>
        <p:nvSpPr>
          <p:cNvPr id="782" name="Google Shape;78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Cross-validation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83" name="Google Shape;783;p82"/>
          <p:cNvPicPr preferRelativeResize="0"/>
          <p:nvPr/>
        </p:nvPicPr>
        <p:blipFill>
          <a:blip r:embed="rId3">
            <a:alphaModFix/>
          </a:blip>
          <a:stretch>
            <a:fillRect/>
          </a:stretch>
        </p:blipFill>
        <p:spPr>
          <a:xfrm>
            <a:off x="311700" y="1183075"/>
            <a:ext cx="7592433" cy="3820975"/>
          </a:xfrm>
          <a:prstGeom prst="rect">
            <a:avLst/>
          </a:prstGeom>
          <a:noFill/>
          <a:ln>
            <a:noFill/>
          </a:ln>
        </p:spPr>
      </p:pic>
      <p:sp>
        <p:nvSpPr>
          <p:cNvPr id="784" name="Google Shape;784;p8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785" name="Google Shape;785;p82"/>
          <p:cNvSpPr txBox="1"/>
          <p:nvPr/>
        </p:nvSpPr>
        <p:spPr>
          <a:xfrm>
            <a:off x="5496800" y="46025"/>
            <a:ext cx="35499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We can see a </a:t>
            </a:r>
            <a:r>
              <a:rPr lang="pt-PT" sz="1100">
                <a:solidFill>
                  <a:schemeClr val="dk2"/>
                </a:solidFill>
                <a:latin typeface="Playfair Display"/>
                <a:ea typeface="Playfair Display"/>
                <a:cs typeface="Playfair Display"/>
                <a:sym typeface="Playfair Display"/>
              </a:rPr>
              <a:t>difference</a:t>
            </a:r>
            <a:r>
              <a:rPr lang="pt-PT" sz="1100">
                <a:solidFill>
                  <a:schemeClr val="dk2"/>
                </a:solidFill>
                <a:latin typeface="Playfair Display"/>
                <a:ea typeface="Playfair Display"/>
                <a:cs typeface="Playfair Display"/>
                <a:sym typeface="Playfair Display"/>
              </a:rPr>
              <a:t> in our baseline, due to the difference in how we are predicting. Since the last value is being propagated, and every horizon day is a new model, the baseline is </a:t>
            </a:r>
            <a:r>
              <a:rPr lang="pt-PT" sz="1100">
                <a:solidFill>
                  <a:schemeClr val="dk2"/>
                </a:solidFill>
                <a:latin typeface="Playfair Display"/>
                <a:ea typeface="Playfair Display"/>
                <a:cs typeface="Playfair Display"/>
                <a:sym typeface="Playfair Display"/>
              </a:rPr>
              <a:t>basically</a:t>
            </a:r>
            <a:r>
              <a:rPr lang="pt-PT" sz="1100">
                <a:solidFill>
                  <a:schemeClr val="dk2"/>
                </a:solidFill>
                <a:latin typeface="Playfair Display"/>
                <a:ea typeface="Playfair Display"/>
                <a:cs typeface="Playfair Display"/>
                <a:sym typeface="Playfair Display"/>
              </a:rPr>
              <a:t> the test set shifted by one unit to the right. It seems a good </a:t>
            </a:r>
            <a:r>
              <a:rPr lang="pt-PT" sz="1100">
                <a:solidFill>
                  <a:schemeClr val="dk2"/>
                </a:solidFill>
                <a:latin typeface="Playfair Display"/>
                <a:ea typeface="Playfair Display"/>
                <a:cs typeface="Playfair Display"/>
                <a:sym typeface="Playfair Display"/>
              </a:rPr>
              <a:t>predictions</a:t>
            </a:r>
            <a:r>
              <a:rPr lang="pt-PT" sz="1100">
                <a:solidFill>
                  <a:schemeClr val="dk2"/>
                </a:solidFill>
                <a:latin typeface="Playfair Display"/>
                <a:ea typeface="Playfair Display"/>
                <a:cs typeface="Playfair Display"/>
                <a:sym typeface="Playfair Display"/>
              </a:rPr>
              <a:t> in terms of match of shapes, but in terms of errors it is not.</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21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PT" sz="2400">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a:t>
            </a:r>
            <a:r>
              <a:rPr lang="pt-PT" sz="2400">
                <a:latin typeface="Times New Roman"/>
                <a:ea typeface="Times New Roman"/>
                <a:cs typeface="Times New Roman"/>
                <a:sym typeface="Times New Roman"/>
              </a:rPr>
              <a:t>checkin</a:t>
            </a:r>
            <a:r>
              <a:rPr lang="pt-PT"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p:txBody>
      </p:sp>
      <p:pic>
        <p:nvPicPr>
          <p:cNvPr id="127" name="Google Shape;127;p20"/>
          <p:cNvPicPr preferRelativeResize="0"/>
          <p:nvPr/>
        </p:nvPicPr>
        <p:blipFill rotWithShape="1">
          <a:blip r:embed="rId3">
            <a:alphaModFix/>
          </a:blip>
          <a:srcRect b="0" l="0" r="0" t="2505"/>
          <a:stretch/>
        </p:blipFill>
        <p:spPr>
          <a:xfrm>
            <a:off x="248200" y="2455850"/>
            <a:ext cx="3071851" cy="2084450"/>
          </a:xfrm>
          <a:prstGeom prst="rect">
            <a:avLst/>
          </a:prstGeom>
          <a:noFill/>
          <a:ln>
            <a:noFill/>
          </a:ln>
        </p:spPr>
      </p:pic>
      <p:sp>
        <p:nvSpPr>
          <p:cNvPr id="128" name="Google Shape;128;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29" name="Google Shape;129;p20"/>
          <p:cNvPicPr preferRelativeResize="0"/>
          <p:nvPr/>
        </p:nvPicPr>
        <p:blipFill rotWithShape="1">
          <a:blip r:embed="rId4">
            <a:alphaModFix/>
          </a:blip>
          <a:srcRect b="25650" l="0" r="0" t="0"/>
          <a:stretch/>
        </p:blipFill>
        <p:spPr>
          <a:xfrm>
            <a:off x="6256925" y="2455847"/>
            <a:ext cx="2726275" cy="1936275"/>
          </a:xfrm>
          <a:prstGeom prst="rect">
            <a:avLst/>
          </a:prstGeom>
          <a:noFill/>
          <a:ln>
            <a:noFill/>
          </a:ln>
        </p:spPr>
      </p:pic>
      <p:pic>
        <p:nvPicPr>
          <p:cNvPr id="130" name="Google Shape;130;p20"/>
          <p:cNvPicPr preferRelativeResize="0"/>
          <p:nvPr/>
        </p:nvPicPr>
        <p:blipFill>
          <a:blip r:embed="rId5">
            <a:alphaModFix/>
          </a:blip>
          <a:stretch>
            <a:fillRect/>
          </a:stretch>
        </p:blipFill>
        <p:spPr>
          <a:xfrm>
            <a:off x="3362400" y="2377623"/>
            <a:ext cx="2784012" cy="2162676"/>
          </a:xfrm>
          <a:prstGeom prst="rect">
            <a:avLst/>
          </a:prstGeom>
          <a:noFill/>
          <a:ln>
            <a:noFill/>
          </a:ln>
        </p:spPr>
      </p:pic>
      <p:sp>
        <p:nvSpPr>
          <p:cNvPr id="131" name="Google Shape;131;p20"/>
          <p:cNvSpPr txBox="1"/>
          <p:nvPr/>
        </p:nvSpPr>
        <p:spPr>
          <a:xfrm>
            <a:off x="359650" y="876763"/>
            <a:ext cx="8255100" cy="17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t-PT">
                <a:solidFill>
                  <a:schemeClr val="dk2"/>
                </a:solidFill>
                <a:latin typeface="Times New Roman"/>
                <a:ea typeface="Times New Roman"/>
                <a:cs typeface="Times New Roman"/>
                <a:sym typeface="Times New Roman"/>
              </a:rPr>
              <a:t>For the </a:t>
            </a:r>
            <a:r>
              <a:rPr lang="pt-PT">
                <a:solidFill>
                  <a:schemeClr val="dk2"/>
                </a:solidFill>
                <a:latin typeface="Times New Roman"/>
                <a:ea typeface="Times New Roman"/>
                <a:cs typeface="Times New Roman"/>
                <a:sym typeface="Times New Roman"/>
              </a:rPr>
              <a:t>checkin</a:t>
            </a:r>
            <a:r>
              <a:rPr lang="pt-PT">
                <a:solidFill>
                  <a:schemeClr val="dk2"/>
                </a:solidFill>
                <a:latin typeface="Times New Roman"/>
                <a:ea typeface="Times New Roman"/>
                <a:cs typeface="Times New Roman"/>
                <a:sym typeface="Times New Roman"/>
              </a:rPr>
              <a:t> the goal was to </a:t>
            </a:r>
            <a:r>
              <a:rPr lang="pt-PT">
                <a:solidFill>
                  <a:schemeClr val="dk2"/>
                </a:solidFill>
                <a:latin typeface="Times New Roman"/>
                <a:ea typeface="Times New Roman"/>
                <a:cs typeface="Times New Roman"/>
                <a:sym typeface="Times New Roman"/>
              </a:rPr>
              <a:t>have the </a:t>
            </a:r>
            <a:r>
              <a:rPr lang="pt-PT">
                <a:solidFill>
                  <a:schemeClr val="dk2"/>
                </a:solidFill>
                <a:latin typeface="Times New Roman"/>
                <a:ea typeface="Times New Roman"/>
                <a:cs typeface="Times New Roman"/>
                <a:sym typeface="Times New Roman"/>
              </a:rPr>
              <a:t>city with  higher number of checkins to guarantee that there is enough data for the forecasting.</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pt-PT">
                <a:solidFill>
                  <a:schemeClr val="dk2"/>
                </a:solidFill>
                <a:latin typeface="Times New Roman"/>
                <a:ea typeface="Times New Roman"/>
                <a:cs typeface="Times New Roman"/>
                <a:sym typeface="Times New Roman"/>
              </a:rPr>
              <a:t>On the graph </a:t>
            </a:r>
            <a:r>
              <a:rPr lang="pt-PT">
                <a:solidFill>
                  <a:schemeClr val="dk2"/>
                </a:solidFill>
                <a:latin typeface="Times New Roman"/>
                <a:ea typeface="Times New Roman"/>
                <a:cs typeface="Times New Roman"/>
                <a:sym typeface="Times New Roman"/>
              </a:rPr>
              <a:t>below</a:t>
            </a:r>
            <a:r>
              <a:rPr lang="pt-PT">
                <a:solidFill>
                  <a:schemeClr val="dk2"/>
                </a:solidFill>
                <a:latin typeface="Times New Roman"/>
                <a:ea typeface="Times New Roman"/>
                <a:cs typeface="Times New Roman"/>
                <a:sym typeface="Times New Roman"/>
              </a:rPr>
              <a:t> we can see peak and low seasons in checkins. It is possible to see that the low season was </a:t>
            </a:r>
            <a:r>
              <a:rPr lang="pt-PT">
                <a:solidFill>
                  <a:schemeClr val="dk2"/>
                </a:solidFill>
                <a:latin typeface="Times New Roman"/>
                <a:ea typeface="Times New Roman"/>
                <a:cs typeface="Times New Roman"/>
                <a:sym typeface="Times New Roman"/>
              </a:rPr>
              <a:t>mainly</a:t>
            </a:r>
            <a:r>
              <a:rPr lang="pt-PT">
                <a:solidFill>
                  <a:schemeClr val="dk2"/>
                </a:solidFill>
                <a:latin typeface="Times New Roman"/>
                <a:ea typeface="Times New Roman"/>
                <a:cs typeface="Times New Roman"/>
                <a:sym typeface="Times New Roman"/>
              </a:rPr>
              <a:t> in Covid time.</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2"/>
              </a:solidFill>
              <a:latin typeface="Playfair Display"/>
              <a:ea typeface="Playfair Display"/>
              <a:cs typeface="Playfair Display"/>
              <a:sym typeface="Playfair Displa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Cross-validation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91" name="Google Shape;791;p83"/>
          <p:cNvPicPr preferRelativeResize="0"/>
          <p:nvPr/>
        </p:nvPicPr>
        <p:blipFill>
          <a:blip r:embed="rId3">
            <a:alphaModFix/>
          </a:blip>
          <a:stretch>
            <a:fillRect/>
          </a:stretch>
        </p:blipFill>
        <p:spPr>
          <a:xfrm>
            <a:off x="311700" y="1170125"/>
            <a:ext cx="7592433" cy="3820975"/>
          </a:xfrm>
          <a:prstGeom prst="rect">
            <a:avLst/>
          </a:prstGeom>
          <a:noFill/>
          <a:ln>
            <a:noFill/>
          </a:ln>
        </p:spPr>
      </p:pic>
      <p:pic>
        <p:nvPicPr>
          <p:cNvPr id="792" name="Google Shape;792;p83"/>
          <p:cNvPicPr preferRelativeResize="0"/>
          <p:nvPr/>
        </p:nvPicPr>
        <p:blipFill>
          <a:blip r:embed="rId4">
            <a:alphaModFix/>
          </a:blip>
          <a:stretch>
            <a:fillRect/>
          </a:stretch>
        </p:blipFill>
        <p:spPr>
          <a:xfrm>
            <a:off x="311700" y="1092375"/>
            <a:ext cx="7256573" cy="3820975"/>
          </a:xfrm>
          <a:prstGeom prst="rect">
            <a:avLst/>
          </a:prstGeom>
          <a:noFill/>
          <a:ln>
            <a:noFill/>
          </a:ln>
        </p:spPr>
      </p:pic>
      <p:sp>
        <p:nvSpPr>
          <p:cNvPr id="793" name="Google Shape;793;p8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7" name="Shape 797"/>
        <p:cNvGrpSpPr/>
        <p:nvPr/>
      </p:nvGrpSpPr>
      <p:grpSpPr>
        <a:xfrm>
          <a:off x="0" y="0"/>
          <a:ext cx="0" cy="0"/>
          <a:chOff x="0" y="0"/>
          <a:chExt cx="0" cy="0"/>
        </a:xfrm>
      </p:grpSpPr>
      <p:sp>
        <p:nvSpPr>
          <p:cNvPr id="798" name="Google Shape;798;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Cross-validation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799" name="Google Shape;799;p84"/>
          <p:cNvPicPr preferRelativeResize="0"/>
          <p:nvPr/>
        </p:nvPicPr>
        <p:blipFill>
          <a:blip r:embed="rId3">
            <a:alphaModFix/>
          </a:blip>
          <a:stretch>
            <a:fillRect/>
          </a:stretch>
        </p:blipFill>
        <p:spPr>
          <a:xfrm>
            <a:off x="311700" y="1196050"/>
            <a:ext cx="7592433" cy="3820975"/>
          </a:xfrm>
          <a:prstGeom prst="rect">
            <a:avLst/>
          </a:prstGeom>
          <a:noFill/>
          <a:ln>
            <a:noFill/>
          </a:ln>
        </p:spPr>
      </p:pic>
      <p:sp>
        <p:nvSpPr>
          <p:cNvPr id="800" name="Google Shape;800;p8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 name="Shape 804"/>
        <p:cNvGrpSpPr/>
        <p:nvPr/>
      </p:nvGrpSpPr>
      <p:grpSpPr>
        <a:xfrm>
          <a:off x="0" y="0"/>
          <a:ext cx="0" cy="0"/>
          <a:chOff x="0" y="0"/>
          <a:chExt cx="0" cy="0"/>
        </a:xfrm>
      </p:grpSpPr>
      <p:sp>
        <p:nvSpPr>
          <p:cNvPr id="805" name="Google Shape;80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Cross-validation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806" name="Google Shape;806;p85"/>
          <p:cNvPicPr preferRelativeResize="0"/>
          <p:nvPr/>
        </p:nvPicPr>
        <p:blipFill>
          <a:blip r:embed="rId3">
            <a:alphaModFix/>
          </a:blip>
          <a:stretch>
            <a:fillRect/>
          </a:stretch>
        </p:blipFill>
        <p:spPr>
          <a:xfrm>
            <a:off x="311700" y="1157175"/>
            <a:ext cx="7592433" cy="3820975"/>
          </a:xfrm>
          <a:prstGeom prst="rect">
            <a:avLst/>
          </a:prstGeom>
          <a:noFill/>
          <a:ln>
            <a:noFill/>
          </a:ln>
        </p:spPr>
      </p:pic>
      <p:sp>
        <p:nvSpPr>
          <p:cNvPr id="807" name="Google Shape;807;p8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1" name="Shape 811"/>
        <p:cNvGrpSpPr/>
        <p:nvPr/>
      </p:nvGrpSpPr>
      <p:grpSpPr>
        <a:xfrm>
          <a:off x="0" y="0"/>
          <a:ext cx="0" cy="0"/>
          <a:chOff x="0" y="0"/>
          <a:chExt cx="0" cy="0"/>
        </a:xfrm>
      </p:grpSpPr>
      <p:sp>
        <p:nvSpPr>
          <p:cNvPr id="812" name="Google Shape;81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 Cross-validation</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813" name="Google Shape;813;p86"/>
          <p:cNvPicPr preferRelativeResize="0"/>
          <p:nvPr/>
        </p:nvPicPr>
        <p:blipFill>
          <a:blip r:embed="rId3">
            <a:alphaModFix/>
          </a:blip>
          <a:stretch>
            <a:fillRect/>
          </a:stretch>
        </p:blipFill>
        <p:spPr>
          <a:xfrm>
            <a:off x="311700" y="1144225"/>
            <a:ext cx="7030343" cy="3820975"/>
          </a:xfrm>
          <a:prstGeom prst="rect">
            <a:avLst/>
          </a:prstGeom>
          <a:noFill/>
          <a:ln>
            <a:noFill/>
          </a:ln>
        </p:spPr>
      </p:pic>
      <p:sp>
        <p:nvSpPr>
          <p:cNvPr id="814" name="Google Shape;814;p8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815" name="Google Shape;815;p86"/>
          <p:cNvSpPr txBox="1"/>
          <p:nvPr/>
        </p:nvSpPr>
        <p:spPr>
          <a:xfrm>
            <a:off x="5152725" y="161375"/>
            <a:ext cx="3731400" cy="17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100">
                <a:solidFill>
                  <a:schemeClr val="dk2"/>
                </a:solidFill>
                <a:latin typeface="Playfair Display"/>
                <a:ea typeface="Playfair Display"/>
                <a:cs typeface="Playfair Display"/>
                <a:sym typeface="Playfair Display"/>
              </a:rPr>
              <a:t>In the end, the evaluation analysis for cross-validation is kindly different because there is only one point to measure the error for each prediction. Thus, we can just compare the distribution of the errors of every prediction. In our case, we can see that the regression models, clearly outperformed again the baseline model. We could do an ANOVA statistic test here to check the best model among them, but it is not the purpose of the analysis.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 name="Shape 819"/>
        <p:cNvGrpSpPr/>
        <p:nvPr/>
      </p:nvGrpSpPr>
      <p:grpSpPr>
        <a:xfrm>
          <a:off x="0" y="0"/>
          <a:ext cx="0" cy="0"/>
          <a:chOff x="0" y="0"/>
          <a:chExt cx="0" cy="0"/>
        </a:xfrm>
      </p:grpSpPr>
      <p:sp>
        <p:nvSpPr>
          <p:cNvPr id="820" name="Google Shape;82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MODELS PREDICTION</a:t>
            </a:r>
            <a:r>
              <a:rPr b="1"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Time Series Models</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821" name="Google Shape;821;p8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822" name="Google Shape;822;p87"/>
          <p:cNvPicPr preferRelativeResize="0"/>
          <p:nvPr/>
        </p:nvPicPr>
        <p:blipFill>
          <a:blip r:embed="rId3">
            <a:alphaModFix/>
          </a:blip>
          <a:stretch>
            <a:fillRect/>
          </a:stretch>
        </p:blipFill>
        <p:spPr>
          <a:xfrm>
            <a:off x="475400" y="1156900"/>
            <a:ext cx="8193199" cy="371961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6" name="Shape 826"/>
        <p:cNvGrpSpPr/>
        <p:nvPr/>
      </p:nvGrpSpPr>
      <p:grpSpPr>
        <a:xfrm>
          <a:off x="0" y="0"/>
          <a:ext cx="0" cy="0"/>
          <a:chOff x="0" y="0"/>
          <a:chExt cx="0" cy="0"/>
        </a:xfrm>
      </p:grpSpPr>
      <p:sp>
        <p:nvSpPr>
          <p:cNvPr id="827" name="Google Shape;82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EVALUATION</a:t>
            </a:r>
            <a:r>
              <a:rPr b="1" lang="pt-PT">
                <a:latin typeface="Times New Roman"/>
                <a:ea typeface="Times New Roman"/>
                <a:cs typeface="Times New Roman"/>
                <a:sym typeface="Times New Roman"/>
              </a:rPr>
              <a:t>: </a:t>
            </a:r>
            <a:r>
              <a:rPr lang="pt-PT">
                <a:latin typeface="Times New Roman"/>
                <a:ea typeface="Times New Roman"/>
                <a:cs typeface="Times New Roman"/>
                <a:sym typeface="Times New Roman"/>
              </a:rPr>
              <a:t>Time Series Models</a:t>
            </a:r>
            <a:r>
              <a:rPr b="1" lang="pt-PT">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828" name="Google Shape;828;p88"/>
          <p:cNvSpPr txBox="1"/>
          <p:nvPr>
            <p:ph idx="1" type="body"/>
          </p:nvPr>
        </p:nvSpPr>
        <p:spPr>
          <a:xfrm>
            <a:off x="536088" y="3685800"/>
            <a:ext cx="8296200" cy="145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pt-PT">
                <a:latin typeface="Times New Roman"/>
                <a:ea typeface="Times New Roman"/>
                <a:cs typeface="Times New Roman"/>
                <a:sym typeface="Times New Roman"/>
              </a:rPr>
              <a:t>In general, the </a:t>
            </a:r>
            <a:r>
              <a:rPr b="1" lang="pt-PT">
                <a:latin typeface="Times New Roman"/>
                <a:ea typeface="Times New Roman"/>
                <a:cs typeface="Times New Roman"/>
                <a:sym typeface="Times New Roman"/>
              </a:rPr>
              <a:t>metrics calculated SARIMA as the best model. </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pt-PT">
                <a:latin typeface="Times New Roman"/>
                <a:ea typeface="Times New Roman"/>
                <a:cs typeface="Times New Roman"/>
                <a:sym typeface="Times New Roman"/>
              </a:rPr>
              <a:t>However, after further analysing the </a:t>
            </a:r>
            <a:r>
              <a:rPr lang="pt-PT" u="sng">
                <a:latin typeface="Times New Roman"/>
                <a:ea typeface="Times New Roman"/>
                <a:cs typeface="Times New Roman"/>
                <a:sym typeface="Times New Roman"/>
              </a:rPr>
              <a:t>fitted values and residuals</a:t>
            </a:r>
            <a:r>
              <a:rPr lang="pt-PT">
                <a:latin typeface="Times New Roman"/>
                <a:ea typeface="Times New Roman"/>
                <a:cs typeface="Times New Roman"/>
                <a:sym typeface="Times New Roman"/>
              </a:rPr>
              <a:t>, </a:t>
            </a:r>
            <a:r>
              <a:rPr b="1" lang="pt-PT">
                <a:latin typeface="Times New Roman"/>
                <a:ea typeface="Times New Roman"/>
                <a:cs typeface="Times New Roman"/>
                <a:sym typeface="Times New Roman"/>
              </a:rPr>
              <a:t>SARIMAX</a:t>
            </a:r>
            <a:r>
              <a:rPr lang="pt-PT">
                <a:latin typeface="Times New Roman"/>
                <a:ea typeface="Times New Roman"/>
                <a:cs typeface="Times New Roman"/>
                <a:sym typeface="Times New Roman"/>
              </a:rPr>
              <a:t> proved to </a:t>
            </a:r>
            <a:r>
              <a:rPr b="1" lang="pt-PT">
                <a:latin typeface="Times New Roman"/>
                <a:ea typeface="Times New Roman"/>
                <a:cs typeface="Times New Roman"/>
                <a:sym typeface="Times New Roman"/>
              </a:rPr>
              <a:t>adapt better to changes</a:t>
            </a:r>
            <a:r>
              <a:rPr lang="pt-PT">
                <a:latin typeface="Times New Roman"/>
                <a:ea typeface="Times New Roman"/>
                <a:cs typeface="Times New Roman"/>
                <a:sym typeface="Times New Roman"/>
              </a:rPr>
              <a:t> over the years.</a:t>
            </a:r>
            <a:endParaRPr>
              <a:latin typeface="Times New Roman"/>
              <a:ea typeface="Times New Roman"/>
              <a:cs typeface="Times New Roman"/>
              <a:sym typeface="Times New Roman"/>
            </a:endParaRPr>
          </a:p>
        </p:txBody>
      </p:sp>
      <p:pic>
        <p:nvPicPr>
          <p:cNvPr id="829" name="Google Shape;829;p88"/>
          <p:cNvPicPr preferRelativeResize="0"/>
          <p:nvPr/>
        </p:nvPicPr>
        <p:blipFill>
          <a:blip r:embed="rId3">
            <a:alphaModFix/>
          </a:blip>
          <a:stretch>
            <a:fillRect/>
          </a:stretch>
        </p:blipFill>
        <p:spPr>
          <a:xfrm>
            <a:off x="2015225" y="974850"/>
            <a:ext cx="5471174" cy="2742000"/>
          </a:xfrm>
          <a:prstGeom prst="rect">
            <a:avLst/>
          </a:prstGeom>
          <a:noFill/>
          <a:ln>
            <a:noFill/>
          </a:ln>
        </p:spPr>
      </p:pic>
      <p:sp>
        <p:nvSpPr>
          <p:cNvPr id="830" name="Google Shape;830;p8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 name="Shape 834"/>
        <p:cNvGrpSpPr/>
        <p:nvPr/>
      </p:nvGrpSpPr>
      <p:grpSpPr>
        <a:xfrm>
          <a:off x="0" y="0"/>
          <a:ext cx="0" cy="0"/>
          <a:chOff x="0" y="0"/>
          <a:chExt cx="0" cy="0"/>
        </a:xfrm>
      </p:grpSpPr>
      <p:sp>
        <p:nvSpPr>
          <p:cNvPr id="835" name="Google Shape;835;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BEST TIME SERIES MODEL</a:t>
            </a:r>
            <a:r>
              <a:rPr lang="pt-PT">
                <a:latin typeface="Times New Roman"/>
                <a:ea typeface="Times New Roman"/>
                <a:cs typeface="Times New Roman"/>
                <a:sym typeface="Times New Roman"/>
              </a:rPr>
              <a:t>: SARIMAX</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836" name="Google Shape;836;p89"/>
          <p:cNvPicPr preferRelativeResize="0"/>
          <p:nvPr/>
        </p:nvPicPr>
        <p:blipFill>
          <a:blip r:embed="rId3">
            <a:alphaModFix/>
          </a:blip>
          <a:stretch>
            <a:fillRect/>
          </a:stretch>
        </p:blipFill>
        <p:spPr>
          <a:xfrm>
            <a:off x="152400" y="1170125"/>
            <a:ext cx="8839201" cy="3451291"/>
          </a:xfrm>
          <a:prstGeom prst="rect">
            <a:avLst/>
          </a:prstGeom>
          <a:noFill/>
          <a:ln>
            <a:noFill/>
          </a:ln>
        </p:spPr>
      </p:pic>
      <p:sp>
        <p:nvSpPr>
          <p:cNvPr id="837" name="Google Shape;837;p8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sp>
        <p:nvSpPr>
          <p:cNvPr id="842" name="Google Shape;842;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Time Series Models</a:t>
            </a:r>
            <a:r>
              <a:rPr lang="pt-PT">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pic>
        <p:nvPicPr>
          <p:cNvPr id="843" name="Google Shape;843;p90"/>
          <p:cNvPicPr preferRelativeResize="0"/>
          <p:nvPr/>
        </p:nvPicPr>
        <p:blipFill>
          <a:blip r:embed="rId3">
            <a:alphaModFix/>
          </a:blip>
          <a:stretch>
            <a:fillRect/>
          </a:stretch>
        </p:blipFill>
        <p:spPr>
          <a:xfrm>
            <a:off x="718650" y="1217900"/>
            <a:ext cx="7706711" cy="3820974"/>
          </a:xfrm>
          <a:prstGeom prst="rect">
            <a:avLst/>
          </a:prstGeom>
          <a:noFill/>
          <a:ln>
            <a:noFill/>
          </a:ln>
        </p:spPr>
      </p:pic>
      <p:sp>
        <p:nvSpPr>
          <p:cNvPr id="844" name="Google Shape;844;p90"/>
          <p:cNvSpPr/>
          <p:nvPr/>
        </p:nvSpPr>
        <p:spPr>
          <a:xfrm>
            <a:off x="1938175" y="1521975"/>
            <a:ext cx="1251300" cy="285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45" name="Google Shape;845;p90"/>
          <p:cNvSpPr txBox="1"/>
          <p:nvPr>
            <p:ph idx="1" type="body"/>
          </p:nvPr>
        </p:nvSpPr>
        <p:spPr>
          <a:xfrm>
            <a:off x="3486425" y="395825"/>
            <a:ext cx="5550300" cy="7236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1200"/>
              </a:spcAft>
              <a:buNone/>
            </a:pPr>
            <a:r>
              <a:rPr lang="pt-PT" sz="1600">
                <a:solidFill>
                  <a:srgbClr val="000000"/>
                </a:solidFill>
                <a:latin typeface="Times New Roman"/>
                <a:ea typeface="Times New Roman"/>
                <a:cs typeface="Times New Roman"/>
                <a:sym typeface="Times New Roman"/>
              </a:rPr>
              <a:t>In general, the model makes good predictions but has a bad adaptation in periods of high variance</a:t>
            </a:r>
            <a:endParaRPr sz="1600">
              <a:solidFill>
                <a:srgbClr val="000000"/>
              </a:solidFill>
              <a:latin typeface="Times New Roman"/>
              <a:ea typeface="Times New Roman"/>
              <a:cs typeface="Times New Roman"/>
              <a:sym typeface="Times New Roman"/>
            </a:endParaRPr>
          </a:p>
        </p:txBody>
      </p:sp>
      <p:sp>
        <p:nvSpPr>
          <p:cNvPr id="846" name="Google Shape;846;p9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0" name="Shape 850"/>
        <p:cNvGrpSpPr/>
        <p:nvPr/>
      </p:nvGrpSpPr>
      <p:grpSpPr>
        <a:xfrm>
          <a:off x="0" y="0"/>
          <a:ext cx="0" cy="0"/>
          <a:chOff x="0" y="0"/>
          <a:chExt cx="0" cy="0"/>
        </a:xfrm>
      </p:grpSpPr>
      <p:sp>
        <p:nvSpPr>
          <p:cNvPr id="851" name="Google Shape;851;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RESIDUALS DIAGNOSTIC</a:t>
            </a:r>
            <a:r>
              <a:rPr lang="pt-PT">
                <a:latin typeface="Times New Roman"/>
                <a:ea typeface="Times New Roman"/>
                <a:cs typeface="Times New Roman"/>
                <a:sym typeface="Times New Roman"/>
              </a:rPr>
              <a:t>: SARIMAX</a:t>
            </a:r>
            <a:endParaRPr>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852" name="Google Shape;852;p91"/>
          <p:cNvPicPr preferRelativeResize="0"/>
          <p:nvPr/>
        </p:nvPicPr>
        <p:blipFill>
          <a:blip r:embed="rId3">
            <a:alphaModFix/>
          </a:blip>
          <a:stretch>
            <a:fillRect/>
          </a:stretch>
        </p:blipFill>
        <p:spPr>
          <a:xfrm>
            <a:off x="413300" y="1188325"/>
            <a:ext cx="5649724" cy="2202720"/>
          </a:xfrm>
          <a:prstGeom prst="rect">
            <a:avLst/>
          </a:prstGeom>
          <a:noFill/>
          <a:ln>
            <a:noFill/>
          </a:ln>
        </p:spPr>
      </p:pic>
      <p:pic>
        <p:nvPicPr>
          <p:cNvPr id="853" name="Google Shape;853;p91"/>
          <p:cNvPicPr preferRelativeResize="0"/>
          <p:nvPr/>
        </p:nvPicPr>
        <p:blipFill>
          <a:blip r:embed="rId4">
            <a:alphaModFix/>
          </a:blip>
          <a:stretch>
            <a:fillRect/>
          </a:stretch>
        </p:blipFill>
        <p:spPr>
          <a:xfrm>
            <a:off x="6063024" y="1155900"/>
            <a:ext cx="2776176" cy="2212190"/>
          </a:xfrm>
          <a:prstGeom prst="rect">
            <a:avLst/>
          </a:prstGeom>
          <a:noFill/>
          <a:ln>
            <a:noFill/>
          </a:ln>
        </p:spPr>
      </p:pic>
      <p:sp>
        <p:nvSpPr>
          <p:cNvPr id="854" name="Google Shape;854;p91"/>
          <p:cNvSpPr txBox="1"/>
          <p:nvPr>
            <p:ph idx="1" type="body"/>
          </p:nvPr>
        </p:nvSpPr>
        <p:spPr>
          <a:xfrm>
            <a:off x="432150" y="3561650"/>
            <a:ext cx="8279700" cy="13953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lang="pt-PT" sz="2000">
                <a:latin typeface="Times New Roman"/>
                <a:ea typeface="Times New Roman"/>
                <a:cs typeface="Times New Roman"/>
                <a:sym typeface="Times New Roman"/>
              </a:rPr>
              <a:t>Conclusions</a:t>
            </a:r>
            <a:endParaRPr sz="1400">
              <a:solidFill>
                <a:srgbClr val="000000"/>
              </a:solidFill>
              <a:latin typeface="Times New Roman"/>
              <a:ea typeface="Times New Roman"/>
              <a:cs typeface="Times New Roman"/>
              <a:sym typeface="Times New Roman"/>
            </a:endParaRPr>
          </a:p>
          <a:p>
            <a:pPr indent="-342900" lvl="0" marL="457200" rtl="0" algn="l">
              <a:lnSpc>
                <a:spcPct val="100000"/>
              </a:lnSpc>
              <a:spcBef>
                <a:spcPts val="1200"/>
              </a:spcBef>
              <a:spcAft>
                <a:spcPts val="1200"/>
              </a:spcAft>
              <a:buSzPts val="1800"/>
              <a:buChar char="●"/>
            </a:pPr>
            <a:r>
              <a:rPr lang="pt-PT">
                <a:solidFill>
                  <a:srgbClr val="000000"/>
                </a:solidFill>
                <a:latin typeface="Times New Roman"/>
                <a:ea typeface="Times New Roman"/>
                <a:cs typeface="Times New Roman"/>
                <a:sym typeface="Times New Roman"/>
              </a:rPr>
              <a:t>The residuals of the model look like white noise and the residuals assume a normal distribution ➜ </a:t>
            </a:r>
            <a:r>
              <a:rPr b="1" lang="pt-PT">
                <a:solidFill>
                  <a:srgbClr val="FF0000"/>
                </a:solidFill>
                <a:latin typeface="Times New Roman"/>
                <a:ea typeface="Times New Roman"/>
                <a:cs typeface="Times New Roman"/>
                <a:sym typeface="Times New Roman"/>
              </a:rPr>
              <a:t>The model is well implemented.</a:t>
            </a:r>
            <a:endParaRPr b="1">
              <a:solidFill>
                <a:srgbClr val="FF0000"/>
              </a:solidFill>
              <a:latin typeface="Times New Roman"/>
              <a:ea typeface="Times New Roman"/>
              <a:cs typeface="Times New Roman"/>
              <a:sym typeface="Times New Roman"/>
            </a:endParaRPr>
          </a:p>
        </p:txBody>
      </p:sp>
      <p:sp>
        <p:nvSpPr>
          <p:cNvPr id="855" name="Google Shape;855;p9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9" name="Shape 859"/>
        <p:cNvGrpSpPr/>
        <p:nvPr/>
      </p:nvGrpSpPr>
      <p:grpSpPr>
        <a:xfrm>
          <a:off x="0" y="0"/>
          <a:ext cx="0" cy="0"/>
          <a:chOff x="0" y="0"/>
          <a:chExt cx="0" cy="0"/>
        </a:xfrm>
      </p:grpSpPr>
      <p:sp>
        <p:nvSpPr>
          <p:cNvPr id="860" name="Google Shape;860;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pt-PT">
                <a:latin typeface="Times New Roman"/>
                <a:ea typeface="Times New Roman"/>
                <a:cs typeface="Times New Roman"/>
                <a:sym typeface="Times New Roman"/>
              </a:rPr>
              <a:t>Future Improvements</a:t>
            </a:r>
            <a:endParaRPr b="1">
              <a:latin typeface="Times New Roman"/>
              <a:ea typeface="Times New Roman"/>
              <a:cs typeface="Times New Roman"/>
              <a:sym typeface="Times New Roman"/>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861" name="Google Shape;861;p92"/>
          <p:cNvSpPr txBox="1"/>
          <p:nvPr/>
        </p:nvSpPr>
        <p:spPr>
          <a:xfrm>
            <a:off x="442700" y="1146950"/>
            <a:ext cx="7695900" cy="336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AutoNum type="arabicPeriod"/>
            </a:pPr>
            <a:r>
              <a:rPr lang="pt-PT" sz="1800">
                <a:solidFill>
                  <a:schemeClr val="dk2"/>
                </a:solidFill>
                <a:latin typeface="Times New Roman"/>
                <a:ea typeface="Times New Roman"/>
                <a:cs typeface="Times New Roman"/>
                <a:sym typeface="Times New Roman"/>
              </a:rPr>
              <a:t>Adjust the Hybrid approach for Recommender Systems.</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pt-PT" sz="1800">
                <a:solidFill>
                  <a:schemeClr val="dk2"/>
                </a:solidFill>
                <a:latin typeface="Times New Roman"/>
                <a:ea typeface="Times New Roman"/>
                <a:cs typeface="Times New Roman"/>
                <a:sym typeface="Times New Roman"/>
              </a:rPr>
              <a:t>Study other communities to see </a:t>
            </a:r>
            <a:r>
              <a:rPr lang="pt-PT" sz="1800">
                <a:solidFill>
                  <a:schemeClr val="dk2"/>
                </a:solidFill>
                <a:latin typeface="Times New Roman"/>
                <a:ea typeface="Times New Roman"/>
                <a:cs typeface="Times New Roman"/>
                <a:sym typeface="Times New Roman"/>
              </a:rPr>
              <a:t>trends</a:t>
            </a:r>
            <a:r>
              <a:rPr lang="pt-PT" sz="1800">
                <a:solidFill>
                  <a:schemeClr val="dk2"/>
                </a:solidFill>
                <a:latin typeface="Times New Roman"/>
                <a:ea typeface="Times New Roman"/>
                <a:cs typeface="Times New Roman"/>
                <a:sym typeface="Times New Roman"/>
              </a:rPr>
              <a:t> and relationships.</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pt-PT" sz="1800">
                <a:solidFill>
                  <a:schemeClr val="dk2"/>
                </a:solidFill>
                <a:latin typeface="Times New Roman"/>
                <a:ea typeface="Times New Roman"/>
                <a:cs typeface="Times New Roman"/>
                <a:sym typeface="Times New Roman"/>
              </a:rPr>
              <a:t>Apply cross-validation for the time series models</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pt-PT" sz="1800">
                <a:solidFill>
                  <a:schemeClr val="dk2"/>
                </a:solidFill>
                <a:latin typeface="Times New Roman"/>
                <a:ea typeface="Times New Roman"/>
                <a:cs typeface="Times New Roman"/>
                <a:sym typeface="Times New Roman"/>
              </a:rPr>
              <a:t>Summarize the results from time series models together with the results from the regression models.</a:t>
            </a:r>
            <a:endParaRPr sz="1800">
              <a:solidFill>
                <a:schemeClr val="dk2"/>
              </a:solidFill>
              <a:latin typeface="Times New Roman"/>
              <a:ea typeface="Times New Roman"/>
              <a:cs typeface="Times New Roman"/>
              <a:sym typeface="Times New Roman"/>
            </a:endParaRPr>
          </a:p>
        </p:txBody>
      </p:sp>
      <p:sp>
        <p:nvSpPr>
          <p:cNvPr id="862" name="Google Shape;862;p9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21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PT" sz="2400">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Business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p:txBody>
      </p:sp>
      <p:sp>
        <p:nvSpPr>
          <p:cNvPr id="137" name="Google Shape;137;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38" name="Google Shape;138;p21"/>
          <p:cNvPicPr preferRelativeResize="0"/>
          <p:nvPr/>
        </p:nvPicPr>
        <p:blipFill>
          <a:blip r:embed="rId3">
            <a:alphaModFix/>
          </a:blip>
          <a:stretch>
            <a:fillRect/>
          </a:stretch>
        </p:blipFill>
        <p:spPr>
          <a:xfrm>
            <a:off x="6132900" y="95250"/>
            <a:ext cx="2778677" cy="1587100"/>
          </a:xfrm>
          <a:prstGeom prst="rect">
            <a:avLst/>
          </a:prstGeom>
          <a:noFill/>
          <a:ln>
            <a:noFill/>
          </a:ln>
        </p:spPr>
      </p:pic>
      <p:pic>
        <p:nvPicPr>
          <p:cNvPr id="139" name="Google Shape;139;p21"/>
          <p:cNvPicPr preferRelativeResize="0"/>
          <p:nvPr/>
        </p:nvPicPr>
        <p:blipFill>
          <a:blip r:embed="rId4">
            <a:alphaModFix/>
          </a:blip>
          <a:stretch>
            <a:fillRect/>
          </a:stretch>
        </p:blipFill>
        <p:spPr>
          <a:xfrm>
            <a:off x="645550" y="2645825"/>
            <a:ext cx="4290426" cy="2244024"/>
          </a:xfrm>
          <a:prstGeom prst="rect">
            <a:avLst/>
          </a:prstGeom>
          <a:noFill/>
          <a:ln>
            <a:noFill/>
          </a:ln>
        </p:spPr>
      </p:pic>
      <p:pic>
        <p:nvPicPr>
          <p:cNvPr id="140" name="Google Shape;140;p21"/>
          <p:cNvPicPr preferRelativeResize="0"/>
          <p:nvPr/>
        </p:nvPicPr>
        <p:blipFill>
          <a:blip r:embed="rId5">
            <a:alphaModFix/>
          </a:blip>
          <a:stretch>
            <a:fillRect/>
          </a:stretch>
        </p:blipFill>
        <p:spPr>
          <a:xfrm>
            <a:off x="6132900" y="3333950"/>
            <a:ext cx="2778676" cy="1460650"/>
          </a:xfrm>
          <a:prstGeom prst="rect">
            <a:avLst/>
          </a:prstGeom>
          <a:noFill/>
          <a:ln>
            <a:noFill/>
          </a:ln>
        </p:spPr>
      </p:pic>
      <p:pic>
        <p:nvPicPr>
          <p:cNvPr id="141" name="Google Shape;141;p21"/>
          <p:cNvPicPr preferRelativeResize="0"/>
          <p:nvPr/>
        </p:nvPicPr>
        <p:blipFill>
          <a:blip r:embed="rId6">
            <a:alphaModFix/>
          </a:blip>
          <a:stretch>
            <a:fillRect/>
          </a:stretch>
        </p:blipFill>
        <p:spPr>
          <a:xfrm>
            <a:off x="6132900" y="1682350"/>
            <a:ext cx="2778674" cy="1646625"/>
          </a:xfrm>
          <a:prstGeom prst="rect">
            <a:avLst/>
          </a:prstGeom>
          <a:noFill/>
          <a:ln>
            <a:noFill/>
          </a:ln>
        </p:spPr>
      </p:pic>
      <p:sp>
        <p:nvSpPr>
          <p:cNvPr id="142" name="Google Shape;142;p21"/>
          <p:cNvSpPr txBox="1"/>
          <p:nvPr/>
        </p:nvSpPr>
        <p:spPr>
          <a:xfrm>
            <a:off x="359650" y="876775"/>
            <a:ext cx="5619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pt-PT">
                <a:solidFill>
                  <a:schemeClr val="dk2"/>
                </a:solidFill>
                <a:latin typeface="Times New Roman"/>
                <a:ea typeface="Times New Roman"/>
                <a:cs typeface="Times New Roman"/>
                <a:sym typeface="Times New Roman"/>
              </a:rPr>
              <a:t>To better understand the attributes of the restaurants, the average rating, number of business open per day of the week, number of business per city and business distribution was analysed.</a:t>
            </a:r>
            <a:endParaRPr sz="1600">
              <a:solidFill>
                <a:schemeClr val="dk2"/>
              </a:solidFill>
              <a:latin typeface="Playfair Display"/>
              <a:ea typeface="Playfair Display"/>
              <a:cs typeface="Playfair Display"/>
              <a:sym typeface="Playfair Display"/>
            </a:endParaRPr>
          </a:p>
        </p:txBody>
      </p:sp>
      <p:sp>
        <p:nvSpPr>
          <p:cNvPr id="143" name="Google Shape;143;p21"/>
          <p:cNvSpPr/>
          <p:nvPr/>
        </p:nvSpPr>
        <p:spPr>
          <a:xfrm>
            <a:off x="1005425" y="2719925"/>
            <a:ext cx="317400" cy="21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66" name="Shape 866"/>
        <p:cNvGrpSpPr/>
        <p:nvPr/>
      </p:nvGrpSpPr>
      <p:grpSpPr>
        <a:xfrm>
          <a:off x="0" y="0"/>
          <a:ext cx="0" cy="0"/>
          <a:chOff x="0" y="0"/>
          <a:chExt cx="0" cy="0"/>
        </a:xfrm>
      </p:grpSpPr>
      <p:sp>
        <p:nvSpPr>
          <p:cNvPr id="867" name="Google Shape;867;p93"/>
          <p:cNvSpPr txBox="1"/>
          <p:nvPr>
            <p:ph type="title"/>
          </p:nvPr>
        </p:nvSpPr>
        <p:spPr>
          <a:xfrm>
            <a:off x="2600550" y="1806900"/>
            <a:ext cx="3942900" cy="1529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pt-PT">
                <a:solidFill>
                  <a:srgbClr val="000000"/>
                </a:solidFill>
                <a:latin typeface="Times New Roman"/>
                <a:ea typeface="Times New Roman"/>
                <a:cs typeface="Times New Roman"/>
                <a:sym typeface="Times New Roman"/>
              </a:rPr>
              <a:t>Thank You! </a:t>
            </a:r>
            <a:endParaRPr b="1">
              <a:solidFill>
                <a:srgbClr val="000000"/>
              </a:solidFill>
              <a:latin typeface="Times New Roman"/>
              <a:ea typeface="Times New Roman"/>
              <a:cs typeface="Times New Roman"/>
              <a:sym typeface="Times New Roman"/>
            </a:endParaRPr>
          </a:p>
        </p:txBody>
      </p:sp>
      <p:pic>
        <p:nvPicPr>
          <p:cNvPr id="868" name="Google Shape;868;p93"/>
          <p:cNvPicPr preferRelativeResize="0"/>
          <p:nvPr/>
        </p:nvPicPr>
        <p:blipFill>
          <a:blip r:embed="rId3">
            <a:alphaModFix/>
          </a:blip>
          <a:stretch>
            <a:fillRect/>
          </a:stretch>
        </p:blipFill>
        <p:spPr>
          <a:xfrm>
            <a:off x="490249" y="3820311"/>
            <a:ext cx="2417649" cy="796839"/>
          </a:xfrm>
          <a:prstGeom prst="rect">
            <a:avLst/>
          </a:prstGeom>
          <a:noFill/>
          <a:ln>
            <a:noFill/>
          </a:ln>
        </p:spPr>
      </p:pic>
      <p:sp>
        <p:nvSpPr>
          <p:cNvPr id="869" name="Google Shape;869;p9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2"/>
          <p:cNvSpPr txBox="1"/>
          <p:nvPr>
            <p:ph type="title"/>
          </p:nvPr>
        </p:nvSpPr>
        <p:spPr>
          <a:xfrm>
            <a:off x="135000" y="97225"/>
            <a:ext cx="443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PT">
                <a:latin typeface="Times New Roman"/>
                <a:ea typeface="Times New Roman"/>
                <a:cs typeface="Times New Roman"/>
                <a:sym typeface="Times New Roman"/>
              </a:rPr>
              <a:t>Chosen City</a:t>
            </a:r>
            <a:r>
              <a:rPr lang="pt-PT">
                <a:latin typeface="Times New Roman"/>
                <a:ea typeface="Times New Roman"/>
                <a:cs typeface="Times New Roman"/>
                <a:sym typeface="Times New Roman"/>
              </a:rPr>
              <a:t>: Philadelphia</a:t>
            </a:r>
            <a:endParaRPr>
              <a:latin typeface="Times New Roman"/>
              <a:ea typeface="Times New Roman"/>
              <a:cs typeface="Times New Roman"/>
              <a:sym typeface="Times New Roman"/>
            </a:endParaRPr>
          </a:p>
        </p:txBody>
      </p:sp>
      <p:pic>
        <p:nvPicPr>
          <p:cNvPr id="149" name="Google Shape;149;p22"/>
          <p:cNvPicPr preferRelativeResize="0"/>
          <p:nvPr/>
        </p:nvPicPr>
        <p:blipFill rotWithShape="1">
          <a:blip r:embed="rId3">
            <a:alphaModFix/>
          </a:blip>
          <a:srcRect b="0" l="0" r="14236" t="0"/>
          <a:stretch/>
        </p:blipFill>
        <p:spPr>
          <a:xfrm>
            <a:off x="644125" y="2412900"/>
            <a:ext cx="4074900" cy="2607127"/>
          </a:xfrm>
          <a:prstGeom prst="rect">
            <a:avLst/>
          </a:prstGeom>
          <a:noFill/>
          <a:ln>
            <a:noFill/>
          </a:ln>
        </p:spPr>
      </p:pic>
      <p:pic>
        <p:nvPicPr>
          <p:cNvPr id="150" name="Google Shape;150;p22"/>
          <p:cNvPicPr preferRelativeResize="0"/>
          <p:nvPr/>
        </p:nvPicPr>
        <p:blipFill>
          <a:blip r:embed="rId4">
            <a:alphaModFix/>
          </a:blip>
          <a:stretch>
            <a:fillRect/>
          </a:stretch>
        </p:blipFill>
        <p:spPr>
          <a:xfrm>
            <a:off x="5164675" y="3614125"/>
            <a:ext cx="3061048" cy="1529375"/>
          </a:xfrm>
          <a:prstGeom prst="rect">
            <a:avLst/>
          </a:prstGeom>
          <a:noFill/>
          <a:ln>
            <a:noFill/>
          </a:ln>
        </p:spPr>
      </p:pic>
      <p:pic>
        <p:nvPicPr>
          <p:cNvPr id="151" name="Google Shape;151;p22"/>
          <p:cNvPicPr preferRelativeResize="0"/>
          <p:nvPr/>
        </p:nvPicPr>
        <p:blipFill>
          <a:blip r:embed="rId5">
            <a:alphaModFix/>
          </a:blip>
          <a:stretch>
            <a:fillRect/>
          </a:stretch>
        </p:blipFill>
        <p:spPr>
          <a:xfrm>
            <a:off x="5259925" y="2309125"/>
            <a:ext cx="2965799" cy="1230401"/>
          </a:xfrm>
          <a:prstGeom prst="rect">
            <a:avLst/>
          </a:prstGeom>
          <a:noFill/>
          <a:ln>
            <a:noFill/>
          </a:ln>
        </p:spPr>
      </p:pic>
      <p:sp>
        <p:nvSpPr>
          <p:cNvPr id="152" name="Google Shape;152;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153" name="Google Shape;153;p22"/>
          <p:cNvSpPr txBox="1"/>
          <p:nvPr/>
        </p:nvSpPr>
        <p:spPr>
          <a:xfrm>
            <a:off x="179725" y="669925"/>
            <a:ext cx="87207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pt-PT">
                <a:solidFill>
                  <a:schemeClr val="dk2"/>
                </a:solidFill>
                <a:latin typeface="Times New Roman"/>
                <a:ea typeface="Times New Roman"/>
                <a:cs typeface="Times New Roman"/>
                <a:sym typeface="Times New Roman"/>
              </a:rPr>
              <a:t>Philadelphia was selected as the focus city due to its rich diversity of businesses, users, and substantial review volume, making it an ideal environment for generating meaningful insights. With over 269,000 reviews from more than 126,000 users and 3,253 businesses, the city offers a broad spectrum of data for analysis. It has an average business rating of 3.82 stars, and businesses typically receive 82.83 reviews on average, showcasing active user engagement. The diversity in review patterns, with businesses receiving anywhere from 5 to 3,428 reviews, provides valuable opportunities for tailored recommendations, while the consistent participation from users, averaging 2.14 reviews each.</a:t>
            </a:r>
            <a:endParaRPr sz="1600">
              <a:solidFill>
                <a:schemeClr val="dk2"/>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